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9"/>
  </p:notesMasterIdLst>
  <p:sldIdLst>
    <p:sldId id="263" r:id="rId3"/>
    <p:sldId id="445" r:id="rId4"/>
    <p:sldId id="272" r:id="rId5"/>
    <p:sldId id="472" r:id="rId6"/>
    <p:sldId id="471" r:id="rId7"/>
    <p:sldId id="473" r:id="rId8"/>
    <p:sldId id="421" r:id="rId9"/>
    <p:sldId id="466" r:id="rId10"/>
    <p:sldId id="468" r:id="rId11"/>
    <p:sldId id="469" r:id="rId12"/>
    <p:sldId id="299" r:id="rId13"/>
    <p:sldId id="474" r:id="rId14"/>
    <p:sldId id="470" r:id="rId15"/>
    <p:sldId id="475" r:id="rId16"/>
    <p:sldId id="294" r:id="rId17"/>
    <p:sldId id="270" r:id="rId18"/>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6" autoAdjust="0"/>
    <p:restoredTop sz="94660"/>
  </p:normalViewPr>
  <p:slideViewPr>
    <p:cSldViewPr snapToGrid="0">
      <p:cViewPr varScale="1">
        <p:scale>
          <a:sx n="88" d="100"/>
          <a:sy n="88" d="100"/>
        </p:scale>
        <p:origin x="470" y="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FF0D7-607C-4A6D-B08B-6C34710DB177}" type="datetimeFigureOut">
              <a:rPr lang="en-KE" smtClean="0"/>
              <a:t>05/22/2024</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502130-F132-460B-B42C-B894DEBD2847}" type="slidenum">
              <a:rPr lang="en-KE" smtClean="0"/>
              <a:t>‹#›</a:t>
            </a:fld>
            <a:endParaRPr lang="en-KE"/>
          </a:p>
        </p:txBody>
      </p:sp>
    </p:spTree>
    <p:extLst>
      <p:ext uri="{BB962C8B-B14F-4D97-AF65-F5344CB8AC3E}">
        <p14:creationId xmlns:p14="http://schemas.microsoft.com/office/powerpoint/2010/main" val="1143888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DBBD689-0537-449D-A24C-7F0D0C682F17}" type="slidenum">
              <a:rPr kumimoji="0" lang="en-US" altLang="en-US"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76618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884749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168144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4499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3962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54770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398049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68240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65735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39566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750018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85751" y="285751"/>
            <a:ext cx="1068916" cy="715963"/>
          </a:xfrm>
          <a:prstGeom prst="rect">
            <a:avLst/>
          </a:prstGeom>
          <a:noFill/>
          <a:ln w="9525">
            <a:noFill/>
            <a:miter lim="800000"/>
            <a:headEnd/>
            <a:tailEnd/>
          </a:ln>
        </p:spPr>
      </p:pic>
      <p:sp>
        <p:nvSpPr>
          <p:cNvPr id="5" name="TextBox 4"/>
          <p:cNvSpPr txBox="1"/>
          <p:nvPr/>
        </p:nvSpPr>
        <p:spPr>
          <a:xfrm>
            <a:off x="5238751" y="6286501"/>
            <a:ext cx="2000249"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424589" y="304800"/>
            <a:ext cx="102912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4139752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59587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132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35725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99842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11877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47519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3021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96503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4133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6514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37896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Cliquez pour modifier le style de titre du masque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5/22/2024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2607651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Cliquez pour modifier le style de titre du masque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39314392"/>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gif"/></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990601"/>
            <a:ext cx="8229600" cy="811098"/>
          </a:xfrm>
        </p:spPr>
        <p:txBody>
          <a:bodyPr>
            <a:normAutofit fontScale="90000"/>
          </a:bodyPr>
          <a:lstStyle/>
          <a:p>
            <a:br>
              <a:rPr lang="en-US" sz="1800" b="1" dirty="0">
                <a:solidFill>
                  <a:srgbClr val="336600"/>
                </a:solidFill>
                <a:latin typeface="Bookman Old Style" panose="02050604050505020204" pitchFamily="18" charset="0"/>
              </a:rPr>
            </a:br>
            <a:br>
              <a:rPr lang="en-US" sz="1800" b="1" dirty="0">
                <a:solidFill>
                  <a:srgbClr val="336600"/>
                </a:solidFill>
                <a:latin typeface="Bookman Old Style" panose="02050604050505020204" pitchFamily="18" charset="0"/>
              </a:rPr>
            </a:br>
            <a:endParaRPr lang="en-US" sz="1800" b="1" dirty="0">
              <a:solidFill>
                <a:srgbClr val="336600"/>
              </a:solidFill>
              <a:latin typeface="Bookman Old Style" panose="02050604050505020204" pitchFamily="18" charset="0"/>
            </a:endParaRPr>
          </a:p>
        </p:txBody>
      </p:sp>
      <p:sp>
        <p:nvSpPr>
          <p:cNvPr id="3" name="Subtitle 2"/>
          <p:cNvSpPr>
            <a:spLocks noGrp="1"/>
          </p:cNvSpPr>
          <p:nvPr>
            <p:ph type="subTitle" idx="1"/>
          </p:nvPr>
        </p:nvSpPr>
        <p:spPr>
          <a:xfrm>
            <a:off x="1329519" y="1226634"/>
            <a:ext cx="10372258" cy="3632049"/>
          </a:xfrm>
        </p:spPr>
        <p:txBody>
          <a:bodyPr>
            <a:normAutofit fontScale="92500" lnSpcReduction="20000"/>
          </a:bodyPr>
          <a:lstStyle/>
          <a:p>
            <a:r>
              <a:rPr lang="en-US" sz="2200" b="1" dirty="0">
                <a:solidFill>
                  <a:srgbClr val="002060"/>
                </a:solidFill>
                <a:latin typeface="Century Gothic" panose="020B0502020202020204" pitchFamily="34" charset="0"/>
              </a:rPr>
              <a:t>PROJET DE CONSERVATION DE LA BIODIVERSITÉ AQUATIQUE DANS L'ÉCONOMIE BLEUE AFRICAINE</a:t>
            </a:r>
          </a:p>
          <a:p>
            <a:endParaRPr lang="en-US" sz="1800" b="1" dirty="0">
              <a:solidFill>
                <a:srgbClr val="002060"/>
              </a:solidFill>
              <a:latin typeface="Century Gothic" panose="020B0502020202020204" pitchFamily="34" charset="0"/>
            </a:endParaRPr>
          </a:p>
          <a:p>
            <a:r>
              <a:rPr lang="en-US" sz="2200" b="1" dirty="0">
                <a:solidFill>
                  <a:srgbClr val="002060"/>
                </a:solidFill>
                <a:latin typeface="Century Gothic" panose="020B0502020202020204" pitchFamily="34" charset="0"/>
              </a:rPr>
              <a:t>Atelier consultatif national pour l’élaboration d’une stratégie inclusive et délibérée en faveur de la biodiversité en tant que point d’entrée important pour l’autonomisation des femmes dans la biodiversité aquatique et la gestion environnementale</a:t>
            </a:r>
          </a:p>
          <a:p>
            <a:r>
              <a:rPr lang="en-US" sz="2200" b="1" dirty="0">
                <a:solidFill>
                  <a:srgbClr val="002060"/>
                </a:solidFill>
                <a:latin typeface="Century Gothic" panose="020B0502020202020204" pitchFamily="34" charset="0"/>
              </a:rPr>
              <a:t>Abidjan, Côte d’Ivoire. 22</a:t>
            </a:r>
            <a:r>
              <a:rPr lang="en-US" sz="2200" b="1" baseline="30000" dirty="0">
                <a:solidFill>
                  <a:srgbClr val="002060"/>
                </a:solidFill>
                <a:latin typeface="Century Gothic" panose="020B0502020202020204" pitchFamily="34" charset="0"/>
              </a:rPr>
              <a:t> </a:t>
            </a:r>
            <a:r>
              <a:rPr lang="en-US" sz="2200" b="1" dirty="0">
                <a:solidFill>
                  <a:srgbClr val="002060"/>
                </a:solidFill>
                <a:latin typeface="Century Gothic" panose="020B0502020202020204" pitchFamily="34" charset="0"/>
              </a:rPr>
              <a:t>et 24</a:t>
            </a:r>
            <a:r>
              <a:rPr lang="en-US" sz="2200" b="1" baseline="30000" dirty="0">
                <a:solidFill>
                  <a:srgbClr val="002060"/>
                </a:solidFill>
                <a:latin typeface="Century Gothic" panose="020B0502020202020204" pitchFamily="34" charset="0"/>
              </a:rPr>
              <a:t> </a:t>
            </a:r>
            <a:r>
              <a:rPr lang="en-US" sz="2200" b="1" dirty="0">
                <a:solidFill>
                  <a:srgbClr val="002060"/>
                </a:solidFill>
                <a:latin typeface="Century Gothic" panose="020B0502020202020204" pitchFamily="34" charset="0"/>
              </a:rPr>
              <a:t>mai 2024</a:t>
            </a:r>
          </a:p>
          <a:p>
            <a:endParaRPr lang="en-US" sz="1400" b="1" dirty="0">
              <a:solidFill>
                <a:srgbClr val="002060"/>
              </a:solidFill>
              <a:latin typeface="Century Gothic" panose="020B0502020202020204" pitchFamily="34" charset="0"/>
            </a:endParaRPr>
          </a:p>
          <a:p>
            <a:r>
              <a:rPr lang="en-US" sz="3500" b="1" dirty="0">
                <a:solidFill>
                  <a:srgbClr val="FF0000"/>
                </a:solidFill>
                <a:latin typeface="Century Gothic" panose="020B0502020202020204" pitchFamily="34" charset="0"/>
              </a:rPr>
              <a:t>CONTEXTE ET OBJECTIFS </a:t>
            </a:r>
          </a:p>
          <a:p>
            <a:endParaRPr lang="en-US" sz="1400" b="1" dirty="0">
              <a:solidFill>
                <a:srgbClr val="002060"/>
              </a:solidFill>
              <a:latin typeface="Century Gothic" panose="020B0502020202020204" pitchFamily="34" charset="0"/>
            </a:endParaRPr>
          </a:p>
          <a:p>
            <a:r>
              <a:rPr lang="en-US" sz="1600" b="1" i="1" dirty="0">
                <a:solidFill>
                  <a:srgbClr val="002060"/>
                </a:solidFill>
                <a:latin typeface="Century Gothic" panose="020B0502020202020204" pitchFamily="34" charset="0"/>
              </a:rPr>
              <a:t>Par : Mme Stephanie Achieng, experte en politiques et stratégies de genre - UA-BIRA</a:t>
            </a:r>
          </a:p>
          <a:p>
            <a:endParaRPr lang="en-US" sz="1400" b="1" dirty="0">
              <a:solidFill>
                <a:srgbClr val="002060"/>
              </a:solidFill>
              <a:latin typeface="Century Gothic" panose="020B0502020202020204" pitchFamily="34" charset="0"/>
            </a:endParaRPr>
          </a:p>
          <a:p>
            <a:endParaRPr lang="en-US" sz="2000" b="1" dirty="0">
              <a:solidFill>
                <a:schemeClr val="accent6">
                  <a:lumMod val="75000"/>
                </a:schemeClr>
              </a:solidFill>
              <a:latin typeface="Bookman Old Style" panose="02050604050505020204" pitchFamily="18" charset="0"/>
            </a:endParaRP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6329" y="5092526"/>
            <a:ext cx="960372" cy="1298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6984" y="5150612"/>
            <a:ext cx="956734" cy="1298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40248" y="5150612"/>
            <a:ext cx="861529" cy="1182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4410184" y="5150612"/>
            <a:ext cx="980977" cy="129873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580" y="29184"/>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34478" y="141551"/>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05326" y="79660"/>
            <a:ext cx="969972" cy="842999"/>
          </a:xfrm>
          <a:prstGeom prst="rect">
            <a:avLst/>
          </a:prstGeom>
        </p:spPr>
      </p:pic>
      <p:pic>
        <p:nvPicPr>
          <p:cNvPr id="11" name="Picture 10">
            <a:extLst>
              <a:ext uri="{FF2B5EF4-FFF2-40B4-BE49-F238E27FC236}">
                <a16:creationId xmlns:a16="http://schemas.microsoft.com/office/drawing/2014/main" id="{65EAEF77-117C-487E-389C-91E7925D3BC9}"/>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01689" y="79660"/>
            <a:ext cx="969972" cy="784357"/>
          </a:xfrm>
          <a:prstGeom prst="rect">
            <a:avLst/>
          </a:prstGeom>
          <a:noFill/>
          <a:ln>
            <a:noFill/>
          </a:ln>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6247E-80F3-46A8-98C1-26D970E1D2E0}"/>
              </a:ext>
            </a:extLst>
          </p:cNvPr>
          <p:cNvSpPr>
            <a:spLocks noGrp="1"/>
          </p:cNvSpPr>
          <p:nvPr>
            <p:ph type="title"/>
          </p:nvPr>
        </p:nvSpPr>
        <p:spPr>
          <a:xfrm>
            <a:off x="606357" y="141791"/>
            <a:ext cx="10979285" cy="710119"/>
          </a:xfrm>
        </p:spPr>
        <p:txBody>
          <a:bodyPr>
            <a:noAutofit/>
          </a:bodyPr>
          <a:lstStyle/>
          <a:p>
            <a:r>
              <a:rPr lang="en-US" sz="3200" dirty="0">
                <a:latin typeface="Century Gothic" panose="020B0502020202020204" pitchFamily="34" charset="0"/>
              </a:rPr>
              <a:t>Contexte</a:t>
            </a:r>
          </a:p>
        </p:txBody>
      </p:sp>
      <p:pic>
        <p:nvPicPr>
          <p:cNvPr id="4" name="Picture 3">
            <a:extLst>
              <a:ext uri="{FF2B5EF4-FFF2-40B4-BE49-F238E27FC236}">
                <a16:creationId xmlns:a16="http://schemas.microsoft.com/office/drawing/2014/main" id="{4AEB4857-82D1-4B9C-8212-60FDD58B5A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673" y="1212659"/>
            <a:ext cx="2662413" cy="2677656"/>
          </a:xfrm>
          <a:prstGeom prst="rect">
            <a:avLst/>
          </a:prstGeom>
        </p:spPr>
      </p:pic>
      <p:sp>
        <p:nvSpPr>
          <p:cNvPr id="5" name="TextBox 4">
            <a:extLst>
              <a:ext uri="{FF2B5EF4-FFF2-40B4-BE49-F238E27FC236}">
                <a16:creationId xmlns:a16="http://schemas.microsoft.com/office/drawing/2014/main" id="{BD7E0FD4-4971-4AA1-B2CC-F36DF3D6EA3A}"/>
              </a:ext>
            </a:extLst>
          </p:cNvPr>
          <p:cNvSpPr txBox="1"/>
          <p:nvPr/>
        </p:nvSpPr>
        <p:spPr>
          <a:xfrm>
            <a:off x="4082414" y="1337465"/>
            <a:ext cx="7708991" cy="2677656"/>
          </a:xfrm>
          <a:prstGeom prst="rect">
            <a:avLst/>
          </a:prstGeom>
          <a:noFill/>
        </p:spPr>
        <p:txBody>
          <a:bodyPr wrap="square" rtlCol="0">
            <a:spAutoFit/>
          </a:bodyPr>
          <a:lstStyle/>
          <a:p>
            <a:r>
              <a:rPr lang="en-US" sz="2400" b="1" dirty="0">
                <a:latin typeface="Century Gothic" panose="020B0502020202020204" pitchFamily="34" charset="0"/>
              </a:rPr>
              <a:t>Conserver la biodiversité aquatique dans le cadre du projet d'économie bleue africaine</a:t>
            </a:r>
          </a:p>
          <a:p>
            <a:endParaRPr lang="en-US" sz="2400" b="1" dirty="0">
              <a:latin typeface="Century Gothic" panose="020B0502020202020204" pitchFamily="34" charset="0"/>
            </a:endParaRPr>
          </a:p>
          <a:p>
            <a:r>
              <a:rPr lang="en-US" sz="2400" dirty="0">
                <a:latin typeface="Century Gothic" panose="020B0502020202020204" pitchFamily="34" charset="0"/>
              </a:rPr>
              <a:t>Mise en œuvre : 2021-2024</a:t>
            </a:r>
          </a:p>
          <a:p>
            <a:endParaRPr lang="en-US" sz="2400" b="1" dirty="0">
              <a:latin typeface="Century Gothic" panose="020B0502020202020204" pitchFamily="34" charset="0"/>
            </a:endParaRPr>
          </a:p>
          <a:p>
            <a:r>
              <a:rPr lang="en-US" sz="2400" dirty="0">
                <a:latin typeface="Century Gothic" panose="020B0502020202020204" pitchFamily="34" charset="0"/>
              </a:rPr>
              <a:t>Soutien financier de l'Agence suédoise de coopération internationale au développement (SIDA)</a:t>
            </a:r>
            <a:endParaRPr lang="en-GH" sz="2000" dirty="0">
              <a:latin typeface="Century Gothic" panose="020B0502020202020204" pitchFamily="34" charset="0"/>
            </a:endParaRPr>
          </a:p>
        </p:txBody>
      </p:sp>
      <p:sp>
        <p:nvSpPr>
          <p:cNvPr id="3" name="Rectangle 2">
            <a:extLst>
              <a:ext uri="{FF2B5EF4-FFF2-40B4-BE49-F238E27FC236}">
                <a16:creationId xmlns:a16="http://schemas.microsoft.com/office/drawing/2014/main" id="{CA517D1B-85F7-4402-BD59-EE7B23477AE3}"/>
              </a:ext>
            </a:extLst>
          </p:cNvPr>
          <p:cNvSpPr/>
          <p:nvPr/>
        </p:nvSpPr>
        <p:spPr>
          <a:xfrm>
            <a:off x="1260673" y="4315761"/>
            <a:ext cx="10530732" cy="1938992"/>
          </a:xfrm>
          <a:prstGeom prst="rect">
            <a:avLst/>
          </a:prstGeom>
        </p:spPr>
        <p:txBody>
          <a:bodyPr wrap="square">
            <a:spAutoFit/>
          </a:bodyPr>
          <a:lstStyle/>
          <a:p>
            <a:r>
              <a:rPr lang="en-US" sz="2400" u="sng" dirty="0">
                <a:latin typeface="Century Gothic" panose="020B0502020202020204" pitchFamily="34" charset="0"/>
              </a:rPr>
              <a:t>OBJECTIF</a:t>
            </a:r>
          </a:p>
          <a:p>
            <a:r>
              <a:rPr lang="en-US" sz="2400" dirty="0">
                <a:latin typeface="Century Gothic" panose="020B0502020202020204" pitchFamily="34" charset="0"/>
              </a:rPr>
              <a:t>Améliorer l'environnement politique, les cadres réglementaires et les capacités institutionnelles des États membres de l'UA et des communautés économiques régionales afin d'utiliser et de conserver de manière durable la biodiversité et les écosystèmes aquatiques.</a:t>
            </a:r>
            <a:endParaRPr lang="en-GH" sz="2400" dirty="0">
              <a:latin typeface="Century Gothic" panose="020B0502020202020204" pitchFamily="34" charset="0"/>
            </a:endParaRPr>
          </a:p>
        </p:txBody>
      </p:sp>
    </p:spTree>
    <p:extLst>
      <p:ext uri="{BB962C8B-B14F-4D97-AF65-F5344CB8AC3E}">
        <p14:creationId xmlns:p14="http://schemas.microsoft.com/office/powerpoint/2010/main" val="129606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1E32F7-C0B5-475A-8A13-1E56B297D3D6}"/>
              </a:ext>
            </a:extLst>
          </p:cNvPr>
          <p:cNvSpPr/>
          <p:nvPr/>
        </p:nvSpPr>
        <p:spPr>
          <a:xfrm>
            <a:off x="1244867" y="212747"/>
            <a:ext cx="9702266"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effectLst/>
                <a:uLnTx/>
                <a:uFillTx/>
                <a:latin typeface="Century Gothic" panose="020B0502020202020204" pitchFamily="34" charset="0"/>
              </a:rPr>
              <a:t>Objectifs stratégiques du projet</a:t>
            </a:r>
            <a:endParaRPr kumimoji="0" lang="en-GH" sz="4000" i="0" u="none" strike="noStrike" kern="1200" cap="none" spc="0" normalizeH="0" baseline="0" noProof="0" dirty="0">
              <a:ln>
                <a:noFill/>
              </a:ln>
              <a:effectLst/>
              <a:uLnTx/>
              <a:uFillTx/>
              <a:latin typeface="Century Gothic" panose="020B0502020202020204" pitchFamily="34" charset="0"/>
            </a:endParaRPr>
          </a:p>
        </p:txBody>
      </p:sp>
      <p:sp>
        <p:nvSpPr>
          <p:cNvPr id="18" name="Freeform: Shape 17">
            <a:extLst>
              <a:ext uri="{FF2B5EF4-FFF2-40B4-BE49-F238E27FC236}">
                <a16:creationId xmlns:a16="http://schemas.microsoft.com/office/drawing/2014/main" id="{9E2012F1-01EC-4B0A-AA1F-2E5BAA923E30}"/>
              </a:ext>
            </a:extLst>
          </p:cNvPr>
          <p:cNvSpPr/>
          <p:nvPr/>
        </p:nvSpPr>
        <p:spPr>
          <a:xfrm>
            <a:off x="2626998" y="1306100"/>
            <a:ext cx="8214070" cy="2498844"/>
          </a:xfrm>
          <a:custGeom>
            <a:avLst/>
            <a:gdLst>
              <a:gd name="connsiteX0" fmla="*/ 0 w 6739257"/>
              <a:gd name="connsiteY0" fmla="*/ 0 h 571496"/>
              <a:gd name="connsiteX1" fmla="*/ 6453509 w 6739257"/>
              <a:gd name="connsiteY1" fmla="*/ 0 h 571496"/>
              <a:gd name="connsiteX2" fmla="*/ 6739257 w 6739257"/>
              <a:gd name="connsiteY2" fmla="*/ 285748 h 571496"/>
              <a:gd name="connsiteX3" fmla="*/ 6453509 w 6739257"/>
              <a:gd name="connsiteY3" fmla="*/ 571496 h 571496"/>
              <a:gd name="connsiteX4" fmla="*/ 0 w 6739257"/>
              <a:gd name="connsiteY4" fmla="*/ 571496 h 571496"/>
              <a:gd name="connsiteX5" fmla="*/ 0 w 6739257"/>
              <a:gd name="connsiteY5" fmla="*/ 0 h 57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9257" h="571496">
                <a:moveTo>
                  <a:pt x="6739257" y="571495"/>
                </a:moveTo>
                <a:lnTo>
                  <a:pt x="285748" y="571495"/>
                </a:lnTo>
                <a:lnTo>
                  <a:pt x="0" y="285748"/>
                </a:lnTo>
                <a:lnTo>
                  <a:pt x="285748" y="1"/>
                </a:lnTo>
                <a:lnTo>
                  <a:pt x="6739257" y="1"/>
                </a:lnTo>
                <a:lnTo>
                  <a:pt x="6739257" y="571495"/>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53099" tIns="41911" rIns="78232" bIns="41911" numCol="1" spcCol="1270" anchor="ctr" anchorCtr="0">
            <a:noAutofit/>
          </a:bodyPr>
          <a:lstStyle/>
          <a:p>
            <a:pPr marL="0" lvl="0" indent="0" defTabSz="488950">
              <a:lnSpc>
                <a:spcPct val="90000"/>
              </a:lnSpc>
              <a:spcBef>
                <a:spcPct val="0"/>
              </a:spcBef>
              <a:spcAft>
                <a:spcPct val="35000"/>
              </a:spcAft>
              <a:buNone/>
            </a:pPr>
            <a:r>
              <a:rPr kumimoji="0" lang="en-US" sz="2400" i="0" u="none" strike="noStrike" kern="1200" cap="none" spc="0" normalizeH="0" baseline="0" noProof="0" dirty="0">
                <a:ln/>
                <a:solidFill>
                  <a:schemeClr val="tx1"/>
                </a:solidFill>
                <a:effectLst/>
                <a:uLnTx/>
                <a:uFillTx/>
                <a:latin typeface="Century Gothic" panose="020B0502020202020204" pitchFamily="34" charset="0"/>
                <a:ea typeface="Calibri" panose="020F0502020204030204" pitchFamily="34" charset="0"/>
              </a:rPr>
              <a:t>Aider les États membres de l'UA à ratifier les instruments internationaux/régionaux pertinents relatifs aux thèmes de l'économie bleue et/ou à s'y aligner </a:t>
            </a:r>
            <a:r>
              <a:rPr lang="en-US" sz="2400" dirty="0">
                <a:ln/>
                <a:solidFill>
                  <a:schemeClr val="tx1"/>
                </a:solidFill>
                <a:latin typeface="Century Gothic" panose="020B0502020202020204" pitchFamily="34" charset="0"/>
                <a:ea typeface="Calibri" panose="020F0502020204030204" pitchFamily="34" charset="0"/>
              </a:rPr>
              <a:t>(</a:t>
            </a:r>
            <a:r>
              <a:rPr kumimoji="0" lang="en-US" sz="2400" i="0" u="none" strike="noStrike" kern="1200" cap="none" spc="0" normalizeH="0" baseline="0" noProof="0" dirty="0">
                <a:ln/>
                <a:solidFill>
                  <a:schemeClr val="tx1"/>
                </a:solidFill>
                <a:effectLst/>
                <a:uLnTx/>
                <a:uFillTx/>
                <a:latin typeface="Century Gothic" panose="020B0502020202020204" pitchFamily="34" charset="0"/>
                <a:ea typeface="Calibri" panose="020F0502020204030204" pitchFamily="34" charset="0"/>
              </a:rPr>
              <a:t>avec une référence spécifique à la protection et à la conservation de la biodiversité)</a:t>
            </a:r>
            <a:endParaRPr lang="en-KE" sz="2400" kern="1200" dirty="0">
              <a:solidFill>
                <a:schemeClr val="tx1"/>
              </a:solidFill>
              <a:latin typeface="Century Gothic" panose="020B0502020202020204" pitchFamily="34" charset="0"/>
            </a:endParaRPr>
          </a:p>
        </p:txBody>
      </p:sp>
      <p:sp>
        <p:nvSpPr>
          <p:cNvPr id="19" name="Oval 18">
            <a:extLst>
              <a:ext uri="{FF2B5EF4-FFF2-40B4-BE49-F238E27FC236}">
                <a16:creationId xmlns:a16="http://schemas.microsoft.com/office/drawing/2014/main" id="{06FFC232-7309-4EAB-A7BE-44D88D32F1A4}"/>
              </a:ext>
            </a:extLst>
          </p:cNvPr>
          <p:cNvSpPr/>
          <p:nvPr/>
        </p:nvSpPr>
        <p:spPr>
          <a:xfrm>
            <a:off x="1244867" y="1977949"/>
            <a:ext cx="1295786" cy="1155146"/>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20" name="Freeform: Shape 19">
            <a:extLst>
              <a:ext uri="{FF2B5EF4-FFF2-40B4-BE49-F238E27FC236}">
                <a16:creationId xmlns:a16="http://schemas.microsoft.com/office/drawing/2014/main" id="{A07256F0-5CC1-4435-895A-0C0AC33C889C}"/>
              </a:ext>
            </a:extLst>
          </p:cNvPr>
          <p:cNvSpPr/>
          <p:nvPr/>
        </p:nvSpPr>
        <p:spPr>
          <a:xfrm>
            <a:off x="2688576" y="4082298"/>
            <a:ext cx="8127094" cy="2218828"/>
          </a:xfrm>
          <a:custGeom>
            <a:avLst/>
            <a:gdLst>
              <a:gd name="connsiteX0" fmla="*/ 0 w 7050313"/>
              <a:gd name="connsiteY0" fmla="*/ 0 h 564180"/>
              <a:gd name="connsiteX1" fmla="*/ 6768223 w 7050313"/>
              <a:gd name="connsiteY1" fmla="*/ 0 h 564180"/>
              <a:gd name="connsiteX2" fmla="*/ 7050313 w 7050313"/>
              <a:gd name="connsiteY2" fmla="*/ 282090 h 564180"/>
              <a:gd name="connsiteX3" fmla="*/ 6768223 w 7050313"/>
              <a:gd name="connsiteY3" fmla="*/ 564180 h 564180"/>
              <a:gd name="connsiteX4" fmla="*/ 0 w 7050313"/>
              <a:gd name="connsiteY4" fmla="*/ 564180 h 564180"/>
              <a:gd name="connsiteX5" fmla="*/ 0 w 7050313"/>
              <a:gd name="connsiteY5" fmla="*/ 0 h 5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0313" h="564180">
                <a:moveTo>
                  <a:pt x="7050313" y="564179"/>
                </a:moveTo>
                <a:lnTo>
                  <a:pt x="282090" y="564179"/>
                </a:lnTo>
                <a:lnTo>
                  <a:pt x="0" y="282090"/>
                </a:lnTo>
                <a:lnTo>
                  <a:pt x="282090" y="1"/>
                </a:lnTo>
                <a:lnTo>
                  <a:pt x="7050313" y="1"/>
                </a:lnTo>
                <a:lnTo>
                  <a:pt x="7050313" y="56417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txBody>
          <a:bodyPr spcFirstLastPara="0" vert="horz" wrap="square" lIns="451270" tIns="41910" rIns="78232" bIns="41911" numCol="1" spcCol="1270" anchor="ctr" anchorCtr="0">
            <a:noAutofit/>
          </a:bodyPr>
          <a:lstStyle/>
          <a:p>
            <a:pPr marL="0" lvl="0" indent="0" defTabSz="488950">
              <a:lnSpc>
                <a:spcPct val="90000"/>
              </a:lnSpc>
              <a:spcBef>
                <a:spcPct val="0"/>
              </a:spcBef>
              <a:spcAft>
                <a:spcPct val="35000"/>
              </a:spcAft>
              <a:buNone/>
            </a:pPr>
            <a:r>
              <a:rPr kumimoji="0" lang="en-US" sz="2800" i="0" u="none" strike="noStrike" kern="1200" cap="none" spc="0" normalizeH="0" baseline="0" noProof="0" dirty="0">
                <a:ln/>
                <a:solidFill>
                  <a:schemeClr val="tx1"/>
                </a:solidFill>
                <a:effectLst/>
                <a:uLnTx/>
                <a:uFillTx/>
                <a:latin typeface="Century Gothic" panose="020B0502020202020204" pitchFamily="34" charset="0"/>
                <a:ea typeface="Calibri" panose="020F0502020204030204" pitchFamily="34" charset="0"/>
              </a:rPr>
              <a:t>Optimiser la conservation et l'utilisation durable de la biodiversité tout en minimisant les conflits entre les sous-thèmes de l'économie bleue</a:t>
            </a:r>
            <a:endParaRPr lang="en-KE" sz="2800" kern="1200" dirty="0">
              <a:solidFill>
                <a:schemeClr val="tx1"/>
              </a:solidFill>
              <a:latin typeface="Century Gothic" panose="020B0502020202020204" pitchFamily="34" charset="0"/>
            </a:endParaRPr>
          </a:p>
        </p:txBody>
      </p:sp>
      <p:sp>
        <p:nvSpPr>
          <p:cNvPr id="23" name="Oval 22">
            <a:extLst>
              <a:ext uri="{FF2B5EF4-FFF2-40B4-BE49-F238E27FC236}">
                <a16:creationId xmlns:a16="http://schemas.microsoft.com/office/drawing/2014/main" id="{91A1FDEE-C006-44B7-A3AD-710DE5F59585}"/>
              </a:ext>
            </a:extLst>
          </p:cNvPr>
          <p:cNvSpPr/>
          <p:nvPr/>
        </p:nvSpPr>
        <p:spPr>
          <a:xfrm>
            <a:off x="1324874" y="4597931"/>
            <a:ext cx="1302124" cy="1187562"/>
          </a:xfrm>
          <a:prstGeom prst="ellipse">
            <a:avLst/>
          </a:prstGeom>
          <a:blipFill>
            <a:blip r:embed="rId3">
              <a:extLst>
                <a:ext uri="{28A0092B-C50C-407E-A947-70E740481C1C}">
                  <a14:useLocalDpi xmlns:a14="http://schemas.microsoft.com/office/drawing/2010/main" val="0"/>
                </a:ext>
              </a:extLst>
            </a:blip>
            <a:srcRect/>
            <a:stretch>
              <a:fillRect l="-44000" r="-44000"/>
            </a:stretch>
          </a:blipFill>
        </p:spPr>
        <p:style>
          <a:lnRef idx="2">
            <a:schemeClr val="lt1">
              <a:hueOff val="0"/>
              <a:satOff val="0"/>
              <a:lumOff val="0"/>
              <a:alphaOff val="0"/>
            </a:schemeClr>
          </a:lnRef>
          <a:fillRef idx="1">
            <a:scrgbClr r="0" g="0" b="0"/>
          </a:fillRef>
          <a:effectRef idx="0">
            <a:schemeClr val="accent5">
              <a:tint val="50000"/>
              <a:hueOff val="-7121577"/>
              <a:satOff val="31745"/>
              <a:lumOff val="2805"/>
              <a:alphaOff val="0"/>
            </a:schemeClr>
          </a:effectRef>
          <a:fontRef idx="minor">
            <a:schemeClr val="lt1">
              <a:hueOff val="0"/>
              <a:satOff val="0"/>
              <a:lumOff val="0"/>
              <a:alphaOff val="0"/>
            </a:schemeClr>
          </a:fontRef>
        </p:style>
      </p:sp>
      <p:sp>
        <p:nvSpPr>
          <p:cNvPr id="30" name="TextBox 29">
            <a:extLst>
              <a:ext uri="{FF2B5EF4-FFF2-40B4-BE49-F238E27FC236}">
                <a16:creationId xmlns:a16="http://schemas.microsoft.com/office/drawing/2014/main" id="{F495C768-DD78-4FAB-8994-19CBCEA27B7C}"/>
              </a:ext>
            </a:extLst>
          </p:cNvPr>
          <p:cNvSpPr txBox="1"/>
          <p:nvPr/>
        </p:nvSpPr>
        <p:spPr>
          <a:xfrm>
            <a:off x="10849360" y="1306100"/>
            <a:ext cx="638393" cy="307777"/>
          </a:xfrm>
          <a:prstGeom prst="rect">
            <a:avLst/>
          </a:prstGeom>
          <a:solidFill>
            <a:schemeClr val="bg1">
              <a:lumMod val="95000"/>
            </a:schemeClr>
          </a:solidFill>
        </p:spPr>
        <p:txBody>
          <a:bodyPr wrap="square" rtlCol="0">
            <a:spAutoFit/>
          </a:bodyPr>
          <a:lstStyle/>
          <a:p>
            <a:r>
              <a:rPr lang="en-US" sz="1400" b="1" dirty="0">
                <a:latin typeface="Century Gothic" panose="020B0502020202020204" pitchFamily="34" charset="0"/>
              </a:rPr>
              <a:t>SO1</a:t>
            </a:r>
            <a:endParaRPr lang="en-KE" sz="1400" b="1" dirty="0">
              <a:latin typeface="Century Gothic" panose="020B0502020202020204" pitchFamily="34" charset="0"/>
            </a:endParaRPr>
          </a:p>
        </p:txBody>
      </p:sp>
      <p:sp>
        <p:nvSpPr>
          <p:cNvPr id="31" name="TextBox 30">
            <a:extLst>
              <a:ext uri="{FF2B5EF4-FFF2-40B4-BE49-F238E27FC236}">
                <a16:creationId xmlns:a16="http://schemas.microsoft.com/office/drawing/2014/main" id="{6A10EFDE-D6EA-4415-B055-92657F8E1666}"/>
              </a:ext>
            </a:extLst>
          </p:cNvPr>
          <p:cNvSpPr txBox="1"/>
          <p:nvPr/>
        </p:nvSpPr>
        <p:spPr>
          <a:xfrm>
            <a:off x="10815670" y="4082298"/>
            <a:ext cx="651495" cy="307777"/>
          </a:xfrm>
          <a:prstGeom prst="rect">
            <a:avLst/>
          </a:prstGeom>
          <a:solidFill>
            <a:schemeClr val="bg1">
              <a:lumMod val="95000"/>
            </a:schemeClr>
          </a:solidFill>
        </p:spPr>
        <p:txBody>
          <a:bodyPr wrap="square" rtlCol="0">
            <a:spAutoFit/>
          </a:bodyPr>
          <a:lstStyle/>
          <a:p>
            <a:r>
              <a:rPr lang="en-US" sz="1400" b="1" dirty="0">
                <a:latin typeface="Century Gothic" panose="020B0502020202020204" pitchFamily="34" charset="0"/>
              </a:rPr>
              <a:t>SO2</a:t>
            </a:r>
            <a:endParaRPr lang="en-KE" sz="1400" b="1" dirty="0">
              <a:latin typeface="Century Gothic" panose="020B0502020202020204" pitchFamily="34" charset="0"/>
            </a:endParaRPr>
          </a:p>
        </p:txBody>
      </p:sp>
    </p:spTree>
    <p:extLst>
      <p:ext uri="{BB962C8B-B14F-4D97-AF65-F5344CB8AC3E}">
        <p14:creationId xmlns:p14="http://schemas.microsoft.com/office/powerpoint/2010/main" val="1457989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1E32F7-C0B5-475A-8A13-1E56B297D3D6}"/>
              </a:ext>
            </a:extLst>
          </p:cNvPr>
          <p:cNvSpPr/>
          <p:nvPr/>
        </p:nvSpPr>
        <p:spPr>
          <a:xfrm>
            <a:off x="1244867" y="212747"/>
            <a:ext cx="9702266"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effectLst/>
                <a:uLnTx/>
                <a:uFillTx/>
                <a:latin typeface="Century Gothic" panose="020B0502020202020204" pitchFamily="34" charset="0"/>
              </a:rPr>
              <a:t>Objectifs stratégiques du projet</a:t>
            </a:r>
            <a:endParaRPr kumimoji="0" lang="en-GH" sz="4000" i="0" u="none" strike="noStrike" kern="1200" cap="none" spc="0" normalizeH="0" baseline="0" noProof="0" dirty="0">
              <a:ln>
                <a:noFill/>
              </a:ln>
              <a:effectLst/>
              <a:uLnTx/>
              <a:uFillTx/>
              <a:latin typeface="Century Gothic" panose="020B0502020202020204" pitchFamily="34" charset="0"/>
            </a:endParaRPr>
          </a:p>
        </p:txBody>
      </p:sp>
      <p:sp>
        <p:nvSpPr>
          <p:cNvPr id="22" name="Freeform: Shape 21">
            <a:extLst>
              <a:ext uri="{FF2B5EF4-FFF2-40B4-BE49-F238E27FC236}">
                <a16:creationId xmlns:a16="http://schemas.microsoft.com/office/drawing/2014/main" id="{C719FC32-CE49-4245-B995-92B2F0269E58}"/>
              </a:ext>
            </a:extLst>
          </p:cNvPr>
          <p:cNvSpPr/>
          <p:nvPr/>
        </p:nvSpPr>
        <p:spPr>
          <a:xfrm>
            <a:off x="2703223" y="1282759"/>
            <a:ext cx="8126848" cy="2446735"/>
          </a:xfrm>
          <a:custGeom>
            <a:avLst/>
            <a:gdLst>
              <a:gd name="connsiteX0" fmla="*/ 0 w 6969731"/>
              <a:gd name="connsiteY0" fmla="*/ 0 h 620200"/>
              <a:gd name="connsiteX1" fmla="*/ 6659631 w 6969731"/>
              <a:gd name="connsiteY1" fmla="*/ 0 h 620200"/>
              <a:gd name="connsiteX2" fmla="*/ 6969731 w 6969731"/>
              <a:gd name="connsiteY2" fmla="*/ 310100 h 620200"/>
              <a:gd name="connsiteX3" fmla="*/ 6659631 w 6969731"/>
              <a:gd name="connsiteY3" fmla="*/ 620200 h 620200"/>
              <a:gd name="connsiteX4" fmla="*/ 0 w 6969731"/>
              <a:gd name="connsiteY4" fmla="*/ 620200 h 620200"/>
              <a:gd name="connsiteX5" fmla="*/ 0 w 6969731"/>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9731" h="620200">
                <a:moveTo>
                  <a:pt x="6969731" y="620199"/>
                </a:moveTo>
                <a:lnTo>
                  <a:pt x="310100" y="620199"/>
                </a:lnTo>
                <a:lnTo>
                  <a:pt x="0" y="310100"/>
                </a:lnTo>
                <a:lnTo>
                  <a:pt x="310100" y="1"/>
                </a:lnTo>
                <a:lnTo>
                  <a:pt x="6969731" y="1"/>
                </a:lnTo>
                <a:lnTo>
                  <a:pt x="6969731"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6622584"/>
              <a:satOff val="26541"/>
              <a:lumOff val="5752"/>
              <a:alphaOff val="0"/>
            </a:schemeClr>
          </a:fillRef>
          <a:effectRef idx="0">
            <a:schemeClr val="accent5">
              <a:hueOff val="-6622584"/>
              <a:satOff val="26541"/>
              <a:lumOff val="5752"/>
              <a:alphaOff val="0"/>
            </a:schemeClr>
          </a:effectRef>
          <a:fontRef idx="minor">
            <a:schemeClr val="lt1"/>
          </a:fontRef>
        </p:style>
        <p:txBody>
          <a:bodyPr spcFirstLastPara="0" vert="horz" wrap="square" lIns="465275" tIns="41911" rIns="78232" bIns="41910" numCol="1" spcCol="1270" anchor="ctr" anchorCtr="0">
            <a:noAutofit/>
          </a:bodyPr>
          <a:lstStyle/>
          <a:p>
            <a:pPr marL="0" lvl="0" indent="0" defTabSz="488950">
              <a:lnSpc>
                <a:spcPct val="90000"/>
              </a:lnSpc>
              <a:spcBef>
                <a:spcPct val="0"/>
              </a:spcBef>
              <a:spcAft>
                <a:spcPct val="35000"/>
              </a:spcAft>
              <a:buNone/>
            </a:pPr>
            <a:r>
              <a:rPr kumimoji="0" lang="en-US" sz="2800" i="0" u="none" strike="noStrike" kern="1200" cap="none" spc="0" normalizeH="0" baseline="0" noProof="0" dirty="0">
                <a:ln/>
                <a:solidFill>
                  <a:schemeClr val="tx1"/>
                </a:solidFill>
                <a:effectLst/>
                <a:uLnTx/>
                <a:uFillTx/>
                <a:latin typeface="Century Gothic" panose="020B0502020202020204" pitchFamily="34" charset="0"/>
                <a:ea typeface="Calibri" panose="020F0502020204030204" pitchFamily="34" charset="0"/>
              </a:rPr>
              <a:t>Renforcer les mesures visant à atténuer les effets négatifs du tourisme côtier et marin, du pétrole, du gaz, de l'exploitation minière en haute mer et du changement climatique sur la biodiversité aquatique et l'environnement</a:t>
            </a:r>
            <a:endParaRPr lang="en-KE" sz="2800" kern="1200" dirty="0">
              <a:solidFill>
                <a:schemeClr val="tx1"/>
              </a:solidFill>
              <a:latin typeface="Century Gothic" panose="020B0502020202020204" pitchFamily="34" charset="0"/>
            </a:endParaRPr>
          </a:p>
        </p:txBody>
      </p:sp>
      <p:sp>
        <p:nvSpPr>
          <p:cNvPr id="24" name="Freeform: Shape 23">
            <a:extLst>
              <a:ext uri="{FF2B5EF4-FFF2-40B4-BE49-F238E27FC236}">
                <a16:creationId xmlns:a16="http://schemas.microsoft.com/office/drawing/2014/main" id="{35980F09-1139-4472-9A87-AB251336FC96}"/>
              </a:ext>
            </a:extLst>
          </p:cNvPr>
          <p:cNvSpPr/>
          <p:nvPr/>
        </p:nvSpPr>
        <p:spPr>
          <a:xfrm>
            <a:off x="2722303" y="4091620"/>
            <a:ext cx="8107768" cy="2195403"/>
          </a:xfrm>
          <a:custGeom>
            <a:avLst/>
            <a:gdLst>
              <a:gd name="connsiteX0" fmla="*/ 0 w 6958736"/>
              <a:gd name="connsiteY0" fmla="*/ 0 h 620200"/>
              <a:gd name="connsiteX1" fmla="*/ 6648636 w 6958736"/>
              <a:gd name="connsiteY1" fmla="*/ 0 h 620200"/>
              <a:gd name="connsiteX2" fmla="*/ 6958736 w 6958736"/>
              <a:gd name="connsiteY2" fmla="*/ 310100 h 620200"/>
              <a:gd name="connsiteX3" fmla="*/ 6648636 w 6958736"/>
              <a:gd name="connsiteY3" fmla="*/ 620200 h 620200"/>
              <a:gd name="connsiteX4" fmla="*/ 0 w 6958736"/>
              <a:gd name="connsiteY4" fmla="*/ 620200 h 620200"/>
              <a:gd name="connsiteX5" fmla="*/ 0 w 6958736"/>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8736" h="620200">
                <a:moveTo>
                  <a:pt x="6958736" y="620199"/>
                </a:moveTo>
                <a:lnTo>
                  <a:pt x="310100" y="620199"/>
                </a:lnTo>
                <a:lnTo>
                  <a:pt x="0" y="310100"/>
                </a:lnTo>
                <a:lnTo>
                  <a:pt x="310100" y="1"/>
                </a:lnTo>
                <a:lnTo>
                  <a:pt x="6958736" y="1"/>
                </a:lnTo>
                <a:lnTo>
                  <a:pt x="6958736" y="620199"/>
                </a:lnTo>
                <a:close/>
              </a:path>
            </a:pathLst>
          </a:custGeom>
          <a:solidFill>
            <a:schemeClr val="accent5">
              <a:lumMod val="20000"/>
              <a:lumOff val="80000"/>
            </a:schemeClr>
          </a:solidFill>
          <a:ln>
            <a:solidFill>
              <a:srgbClr val="FF0000"/>
            </a:solidFill>
          </a:ln>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465275" tIns="41911" rIns="78232" bIns="41910" numCol="1" spcCol="1270" anchor="ctr" anchorCtr="0">
            <a:noAutofit/>
          </a:bodyPr>
          <a:lstStyle/>
          <a:p>
            <a:pPr marL="0" lvl="0" indent="0" defTabSz="488950">
              <a:lnSpc>
                <a:spcPct val="90000"/>
              </a:lnSpc>
              <a:spcBef>
                <a:spcPct val="0"/>
              </a:spcBef>
              <a:spcAft>
                <a:spcPct val="35000"/>
              </a:spcAft>
              <a:buNone/>
            </a:pPr>
            <a:r>
              <a:rPr kumimoji="0" lang="en-US" sz="3200" b="1" i="0" u="none" strike="noStrike" kern="1200" cap="none" spc="0" normalizeH="0" baseline="0" noProof="0" dirty="0">
                <a:ln>
                  <a:noFill/>
                </a:ln>
                <a:solidFill>
                  <a:schemeClr val="tx1"/>
                </a:solidFill>
                <a:effectLst/>
                <a:uLnTx/>
                <a:uFillTx/>
                <a:latin typeface="Century Gothic" panose="020B0502020202020204" pitchFamily="34" charset="0"/>
                <a:ea typeface="Calibri" panose="020F0502020204030204" pitchFamily="34" charset="0"/>
              </a:rPr>
              <a:t>Renforcer l'inclusion des femmes dans la conservation de la biodiversité aquatique et la gestion environnementale</a:t>
            </a:r>
            <a:endParaRPr lang="en-KE" sz="3200" kern="1200" dirty="0">
              <a:solidFill>
                <a:schemeClr val="tx1"/>
              </a:solidFill>
              <a:latin typeface="Century Gothic" panose="020B0502020202020204" pitchFamily="34" charset="0"/>
            </a:endParaRPr>
          </a:p>
        </p:txBody>
      </p:sp>
      <p:sp>
        <p:nvSpPr>
          <p:cNvPr id="25" name="Oval 24">
            <a:extLst>
              <a:ext uri="{FF2B5EF4-FFF2-40B4-BE49-F238E27FC236}">
                <a16:creationId xmlns:a16="http://schemas.microsoft.com/office/drawing/2014/main" id="{AE3A4E9D-5290-4C72-9814-1163DC9831F3}"/>
              </a:ext>
            </a:extLst>
          </p:cNvPr>
          <p:cNvSpPr/>
          <p:nvPr/>
        </p:nvSpPr>
        <p:spPr>
          <a:xfrm>
            <a:off x="1437401" y="4611016"/>
            <a:ext cx="1251040" cy="1160542"/>
          </a:xfrm>
          <a:prstGeom prst="ellipse">
            <a:avLst/>
          </a:prstGeom>
          <a:blipFill>
            <a:blip r:embed="rId2">
              <a:extLst>
                <a:ext uri="{28A0092B-C50C-407E-A947-70E740481C1C}">
                  <a14:useLocalDpi xmlns:a14="http://schemas.microsoft.com/office/drawing/2010/main" val="0"/>
                </a:ext>
              </a:extLst>
            </a:blip>
            <a:srcRect/>
            <a:stretch>
              <a:fillRect l="-26000" r="-26000"/>
            </a:stretch>
          </a:blipFill>
        </p:spPr>
        <p:style>
          <a:lnRef idx="2">
            <a:schemeClr val="lt1">
              <a:hueOff val="0"/>
              <a:satOff val="0"/>
              <a:lumOff val="0"/>
              <a:alphaOff val="0"/>
            </a:schemeClr>
          </a:lnRef>
          <a:fillRef idx="1">
            <a:scrgbClr r="0" g="0" b="0"/>
          </a:fillRef>
          <a:effectRef idx="0">
            <a:schemeClr val="accent5">
              <a:tint val="50000"/>
              <a:hueOff val="-10682366"/>
              <a:satOff val="47617"/>
              <a:lumOff val="4207"/>
              <a:alphaOff val="0"/>
            </a:schemeClr>
          </a:effectRef>
          <a:fontRef idx="minor">
            <a:schemeClr val="lt1">
              <a:hueOff val="0"/>
              <a:satOff val="0"/>
              <a:lumOff val="0"/>
              <a:alphaOff val="0"/>
            </a:schemeClr>
          </a:fontRef>
        </p:style>
      </p:sp>
      <p:sp>
        <p:nvSpPr>
          <p:cNvPr id="32" name="TextBox 31">
            <a:extLst>
              <a:ext uri="{FF2B5EF4-FFF2-40B4-BE49-F238E27FC236}">
                <a16:creationId xmlns:a16="http://schemas.microsoft.com/office/drawing/2014/main" id="{B321BFF7-FE5F-4A47-A656-F2EEC1495E9E}"/>
              </a:ext>
            </a:extLst>
          </p:cNvPr>
          <p:cNvSpPr txBox="1"/>
          <p:nvPr/>
        </p:nvSpPr>
        <p:spPr>
          <a:xfrm>
            <a:off x="10855469" y="1852629"/>
            <a:ext cx="621460" cy="307777"/>
          </a:xfrm>
          <a:prstGeom prst="rect">
            <a:avLst/>
          </a:prstGeom>
          <a:solidFill>
            <a:schemeClr val="bg1">
              <a:lumMod val="95000"/>
            </a:schemeClr>
          </a:solidFill>
        </p:spPr>
        <p:txBody>
          <a:bodyPr wrap="square" rtlCol="0">
            <a:spAutoFit/>
          </a:bodyPr>
          <a:lstStyle/>
          <a:p>
            <a:r>
              <a:rPr lang="en-US" sz="1400" b="1" dirty="0">
                <a:latin typeface="Century Gothic" panose="020B0502020202020204" pitchFamily="34" charset="0"/>
              </a:rPr>
              <a:t>SO3</a:t>
            </a:r>
            <a:endParaRPr lang="en-KE" sz="1400" b="1" dirty="0">
              <a:latin typeface="Century Gothic" panose="020B0502020202020204" pitchFamily="34" charset="0"/>
            </a:endParaRPr>
          </a:p>
        </p:txBody>
      </p:sp>
      <p:sp>
        <p:nvSpPr>
          <p:cNvPr id="33" name="TextBox 32">
            <a:extLst>
              <a:ext uri="{FF2B5EF4-FFF2-40B4-BE49-F238E27FC236}">
                <a16:creationId xmlns:a16="http://schemas.microsoft.com/office/drawing/2014/main" id="{C9C1D321-3932-4AB4-97BB-D0D05C8A2DB8}"/>
              </a:ext>
            </a:extLst>
          </p:cNvPr>
          <p:cNvSpPr txBox="1"/>
          <p:nvPr/>
        </p:nvSpPr>
        <p:spPr>
          <a:xfrm>
            <a:off x="10863933" y="4189211"/>
            <a:ext cx="612996" cy="307777"/>
          </a:xfrm>
          <a:prstGeom prst="rect">
            <a:avLst/>
          </a:prstGeom>
          <a:solidFill>
            <a:schemeClr val="bg1">
              <a:lumMod val="95000"/>
            </a:schemeClr>
          </a:solidFill>
        </p:spPr>
        <p:txBody>
          <a:bodyPr wrap="square" rtlCol="0">
            <a:spAutoFit/>
          </a:bodyPr>
          <a:lstStyle/>
          <a:p>
            <a:r>
              <a:rPr lang="en-US" sz="1400" b="1" dirty="0">
                <a:solidFill>
                  <a:srgbClr val="C00000"/>
                </a:solidFill>
                <a:latin typeface="Century Gothic" panose="020B0502020202020204" pitchFamily="34" charset="0"/>
              </a:rPr>
              <a:t>SO4</a:t>
            </a:r>
            <a:endParaRPr lang="en-KE" sz="1400" b="1" dirty="0">
              <a:solidFill>
                <a:srgbClr val="C00000"/>
              </a:solidFill>
              <a:latin typeface="Century Gothic" panose="020B0502020202020204" pitchFamily="34" charset="0"/>
            </a:endParaRPr>
          </a:p>
        </p:txBody>
      </p:sp>
      <p:sp>
        <p:nvSpPr>
          <p:cNvPr id="21" name="Oval 20">
            <a:extLst>
              <a:ext uri="{FF2B5EF4-FFF2-40B4-BE49-F238E27FC236}">
                <a16:creationId xmlns:a16="http://schemas.microsoft.com/office/drawing/2014/main" id="{3B2F49F4-11E8-41FE-A87A-79B1446A1DAE}"/>
              </a:ext>
            </a:extLst>
          </p:cNvPr>
          <p:cNvSpPr/>
          <p:nvPr/>
        </p:nvSpPr>
        <p:spPr>
          <a:xfrm>
            <a:off x="1361929" y="1930811"/>
            <a:ext cx="1295786" cy="1150630"/>
          </a:xfrm>
          <a:prstGeom prst="ellipse">
            <a:avLst/>
          </a:prstGeom>
          <a:blipFill>
            <a:blip r:embed="rId3">
              <a:extLst>
                <a:ext uri="{28A0092B-C50C-407E-A947-70E740481C1C}">
                  <a14:useLocalDpi xmlns:a14="http://schemas.microsoft.com/office/drawing/2010/main" val="0"/>
                </a:ext>
              </a:extLst>
            </a:blip>
            <a:srcRect/>
            <a:stretch>
              <a:fillRect l="-36000" r="-36000"/>
            </a:stretch>
          </a:blipFill>
        </p:spPr>
        <p:style>
          <a:lnRef idx="2">
            <a:schemeClr val="lt1">
              <a:hueOff val="0"/>
              <a:satOff val="0"/>
              <a:lumOff val="0"/>
              <a:alphaOff val="0"/>
            </a:schemeClr>
          </a:lnRef>
          <a:fillRef idx="1">
            <a:scrgbClr r="0" g="0" b="0"/>
          </a:fillRef>
          <a:effectRef idx="0">
            <a:schemeClr val="accent5">
              <a:tint val="50000"/>
              <a:hueOff val="-3560789"/>
              <a:satOff val="15872"/>
              <a:lumOff val="1402"/>
              <a:alphaOff val="0"/>
            </a:schemeClr>
          </a:effectRef>
          <a:fontRef idx="minor">
            <a:schemeClr val="lt1">
              <a:hueOff val="0"/>
              <a:satOff val="0"/>
              <a:lumOff val="0"/>
              <a:alphaOff val="0"/>
            </a:schemeClr>
          </a:fontRef>
        </p:style>
        <p:txBody>
          <a:bodyPr/>
          <a:lstStyle/>
          <a:p>
            <a:endParaRPr lang="en-GH"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36860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8ED01F-9FF6-795C-99B8-94D2917FCFB6}"/>
              </a:ext>
            </a:extLst>
          </p:cNvPr>
          <p:cNvSpPr txBox="1"/>
          <p:nvPr/>
        </p:nvSpPr>
        <p:spPr>
          <a:xfrm>
            <a:off x="1215482" y="-34228"/>
            <a:ext cx="10370635" cy="1077218"/>
          </a:xfrm>
          <a:prstGeom prst="rect">
            <a:avLst/>
          </a:prstGeom>
          <a:noFill/>
        </p:spPr>
        <p:txBody>
          <a:bodyPr wrap="square" rtlCol="0">
            <a:spAutoFit/>
          </a:bodyPr>
          <a:lstStyle/>
          <a:p>
            <a:pPr algn="ctr"/>
            <a:r>
              <a:rPr lang="en-GB" sz="3200" i="0" u="none" strike="noStrike" dirty="0">
                <a:solidFill>
                  <a:srgbClr val="000000"/>
                </a:solidFill>
                <a:effectLst/>
                <a:latin typeface="Century Gothic" panose="020B0502020202020204" pitchFamily="34" charset="0"/>
              </a:rPr>
              <a:t>ADOPTION </a:t>
            </a:r>
            <a:r>
              <a:rPr lang="en-GB" sz="3200" i="0" u="none" strike="noStrike" dirty="0" err="1">
                <a:solidFill>
                  <a:srgbClr val="000000"/>
                </a:solidFill>
                <a:effectLst/>
                <a:latin typeface="Century Gothic" panose="020B0502020202020204" pitchFamily="34" charset="0"/>
              </a:rPr>
              <a:t>d'une</a:t>
            </a:r>
            <a:r>
              <a:rPr lang="en-GB" sz="3200" i="0" u="none" strike="noStrike" dirty="0">
                <a:solidFill>
                  <a:srgbClr val="000000"/>
                </a:solidFill>
                <a:effectLst/>
                <a:latin typeface="Century Gothic" panose="020B0502020202020204" pitchFamily="34" charset="0"/>
              </a:rPr>
              <a:t> stratégie continentale pour l'intégration de la dimension genre</a:t>
            </a:r>
            <a:endParaRPr lang="en-KE" sz="3200" dirty="0">
              <a:latin typeface="Century Gothic" panose="020B0502020202020204" pitchFamily="34" charset="0"/>
            </a:endParaRPr>
          </a:p>
        </p:txBody>
      </p:sp>
      <p:sp>
        <p:nvSpPr>
          <p:cNvPr id="4" name="TextBox 3">
            <a:extLst>
              <a:ext uri="{FF2B5EF4-FFF2-40B4-BE49-F238E27FC236}">
                <a16:creationId xmlns:a16="http://schemas.microsoft.com/office/drawing/2014/main" id="{37711EEE-3921-DEA5-BF80-2F4972BA65DF}"/>
              </a:ext>
            </a:extLst>
          </p:cNvPr>
          <p:cNvSpPr txBox="1"/>
          <p:nvPr/>
        </p:nvSpPr>
        <p:spPr>
          <a:xfrm>
            <a:off x="1076091" y="1028343"/>
            <a:ext cx="10649415" cy="4832092"/>
          </a:xfrm>
          <a:prstGeom prst="rect">
            <a:avLst/>
          </a:prstGeom>
          <a:noFill/>
        </p:spPr>
        <p:txBody>
          <a:bodyPr wrap="square" rtlCol="0">
            <a:spAutoFit/>
          </a:bodyPr>
          <a:lstStyle/>
          <a:p>
            <a:pPr marL="285750" indent="-285750" algn="just">
              <a:spcAft>
                <a:spcPts val="0"/>
              </a:spcAft>
              <a:buFont typeface="Arial" panose="020B0604020202020204" pitchFamily="34" charset="0"/>
              <a:buChar char="•"/>
            </a:pPr>
            <a:r>
              <a:rPr lang="en-US" sz="2200" i="0" u="none" strike="noStrike" dirty="0">
                <a:solidFill>
                  <a:srgbClr val="000000"/>
                </a:solidFill>
                <a:effectLst/>
                <a:latin typeface="Century Gothic" panose="020B0502020202020204" pitchFamily="34" charset="0"/>
              </a:rPr>
              <a:t>En </a:t>
            </a:r>
            <a:r>
              <a:rPr lang="en-US" sz="2200" b="1" dirty="0">
                <a:solidFill>
                  <a:srgbClr val="000000"/>
                </a:solidFill>
                <a:latin typeface="Century Gothic" panose="020B0502020202020204" pitchFamily="34" charset="0"/>
              </a:rPr>
              <a:t>Novembre 2023</a:t>
            </a:r>
            <a:r>
              <a:rPr lang="en-US" sz="2200" dirty="0">
                <a:solidFill>
                  <a:srgbClr val="000000"/>
                </a:solidFill>
                <a:latin typeface="Century Gothic" panose="020B0502020202020204" pitchFamily="34" charset="0"/>
              </a:rPr>
              <a:t>, Les ministres de </a:t>
            </a:r>
            <a:r>
              <a:rPr lang="en-US" sz="2200" i="0" u="none" strike="noStrike" dirty="0">
                <a:solidFill>
                  <a:srgbClr val="000000"/>
                </a:solidFill>
                <a:effectLst/>
                <a:latin typeface="Century Gothic" panose="020B0502020202020204" pitchFamily="34" charset="0"/>
              </a:rPr>
              <a:t>la 5</a:t>
            </a:r>
            <a:r>
              <a:rPr lang="en-US" sz="2200" i="0" u="none" strike="noStrike" baseline="30000" dirty="0">
                <a:solidFill>
                  <a:srgbClr val="000000"/>
                </a:solidFill>
                <a:effectLst/>
                <a:latin typeface="Century Gothic" panose="020B0502020202020204" pitchFamily="34" charset="0"/>
              </a:rPr>
              <a:t>ème </a:t>
            </a:r>
            <a:r>
              <a:rPr lang="en-US" sz="2200" dirty="0">
                <a:solidFill>
                  <a:srgbClr val="000000"/>
                </a:solidFill>
                <a:latin typeface="Century Gothic" panose="020B0502020202020204" pitchFamily="34" charset="0"/>
              </a:rPr>
              <a:t>session du Comité technique spécialisé sur l'agriculture, le développement rural, l'eau et l'environnement (STC-ARDWE) </a:t>
            </a:r>
            <a:r>
              <a:rPr lang="en-US" sz="2200" i="0" u="none" strike="noStrike" dirty="0">
                <a:solidFill>
                  <a:srgbClr val="000000"/>
                </a:solidFill>
                <a:effectLst/>
                <a:latin typeface="Century Gothic" panose="020B0502020202020204" pitchFamily="34" charset="0"/>
              </a:rPr>
              <a:t>ont officiellement approuvé la </a:t>
            </a:r>
            <a:r>
              <a:rPr lang="en-US" sz="2200" dirty="0">
                <a:solidFill>
                  <a:srgbClr val="000000"/>
                </a:solidFill>
                <a:latin typeface="Century Gothic" panose="020B0502020202020204" pitchFamily="34" charset="0"/>
              </a:rPr>
              <a:t>stratégie continentale pour l'intégration de la dimension genre dans la conservation de la biodiversité aquatique et la gestion de l'environnement. </a:t>
            </a:r>
            <a:endParaRPr lang="en-US" sz="2200" i="0" u="none" strike="noStrike" dirty="0">
              <a:solidFill>
                <a:srgbClr val="000000"/>
              </a:solidFill>
              <a:effectLst/>
              <a:latin typeface="Century Gothic" panose="020B0502020202020204" pitchFamily="34" charset="0"/>
            </a:endParaRPr>
          </a:p>
          <a:p>
            <a:pPr algn="just">
              <a:spcAft>
                <a:spcPts val="0"/>
              </a:spcAft>
            </a:pPr>
            <a:r>
              <a:rPr lang="en-US" sz="2200" i="0" u="none" strike="noStrike" dirty="0">
                <a:solidFill>
                  <a:srgbClr val="000000"/>
                </a:solidFill>
                <a:effectLst/>
                <a:latin typeface="Century Gothic" panose="020B0502020202020204" pitchFamily="34" charset="0"/>
              </a:rPr>
              <a:t> </a:t>
            </a:r>
          </a:p>
          <a:p>
            <a:pPr algn="just">
              <a:spcAft>
                <a:spcPts val="0"/>
              </a:spcAft>
            </a:pPr>
            <a:r>
              <a:rPr lang="en-US" sz="2200" i="0" u="none" strike="noStrike" dirty="0">
                <a:solidFill>
                  <a:srgbClr val="000000"/>
                </a:solidFill>
                <a:effectLst/>
                <a:latin typeface="Century Gothic" panose="020B0502020202020204" pitchFamily="34" charset="0"/>
              </a:rPr>
              <a:t>Le STC-ARDWE a fait les observations suivantes :</a:t>
            </a:r>
          </a:p>
          <a:p>
            <a:pPr algn="just">
              <a:spcAft>
                <a:spcPts val="0"/>
              </a:spcAft>
            </a:pPr>
            <a:endParaRPr lang="en-US" sz="2200" i="0" u="none" strike="noStrike" dirty="0">
              <a:solidFill>
                <a:srgbClr val="000000"/>
              </a:solidFill>
              <a:effectLst/>
              <a:latin typeface="Century Gothic" panose="020B0502020202020204" pitchFamily="34" charset="0"/>
            </a:endParaRPr>
          </a:p>
          <a:p>
            <a:pPr marL="285750" indent="-285750"/>
            <a:r>
              <a:rPr lang="en-US" sz="2200" dirty="0">
                <a:solidFill>
                  <a:srgbClr val="000000"/>
                </a:solidFill>
                <a:latin typeface="Century Gothic" panose="020B0502020202020204" pitchFamily="34" charset="0"/>
              </a:rPr>
              <a:t>1</a:t>
            </a:r>
            <a:r>
              <a:rPr lang="en-US" sz="2200" i="0" u="none" strike="noStrike" dirty="0">
                <a:solidFill>
                  <a:srgbClr val="000000"/>
                </a:solidFill>
                <a:effectLst/>
                <a:latin typeface="Century Gothic" panose="020B0502020202020204" pitchFamily="34" charset="0"/>
              </a:rPr>
              <a:t>. </a:t>
            </a:r>
            <a:r>
              <a:rPr lang="en-US" sz="2200" b="1" i="0" u="none" strike="noStrike" dirty="0">
                <a:solidFill>
                  <a:srgbClr val="000000"/>
                </a:solidFill>
                <a:effectLst/>
                <a:latin typeface="Century Gothic" panose="020B0502020202020204" pitchFamily="34" charset="0"/>
              </a:rPr>
              <a:t>A PRIS NOTE </a:t>
            </a:r>
            <a:r>
              <a:rPr lang="en-US" sz="2200" i="0" u="none" strike="noStrike" dirty="0">
                <a:solidFill>
                  <a:srgbClr val="000000"/>
                </a:solidFill>
                <a:effectLst/>
                <a:latin typeface="Century Gothic" panose="020B0502020202020204" pitchFamily="34" charset="0"/>
              </a:rPr>
              <a:t>de la Stratégie continentale pour l'intégration de la </a:t>
            </a:r>
            <a:r>
              <a:rPr lang="en-US" sz="2200" i="0" u="none" strike="noStrike" dirty="0" err="1">
                <a:solidFill>
                  <a:srgbClr val="000000"/>
                </a:solidFill>
                <a:effectLst/>
                <a:latin typeface="Century Gothic" panose="020B0502020202020204" pitchFamily="34" charset="0"/>
              </a:rPr>
              <a:t>problématique</a:t>
            </a:r>
            <a:r>
              <a:rPr lang="en-US" sz="2200" i="0" u="none" strike="noStrike" dirty="0">
                <a:solidFill>
                  <a:srgbClr val="000000"/>
                </a:solidFill>
                <a:effectLst/>
                <a:latin typeface="Century Gothic" panose="020B0502020202020204" pitchFamily="34" charset="0"/>
              </a:rPr>
              <a:t> genre dans la conservation de la biodiversité </a:t>
            </a:r>
            <a:r>
              <a:rPr lang="en-US" sz="2200" i="0" u="none" strike="noStrike" dirty="0" err="1">
                <a:solidFill>
                  <a:srgbClr val="000000"/>
                </a:solidFill>
                <a:effectLst/>
                <a:latin typeface="Century Gothic" panose="020B0502020202020204" pitchFamily="34" charset="0"/>
              </a:rPr>
              <a:t>aquatique</a:t>
            </a:r>
            <a:r>
              <a:rPr lang="en-US" sz="2200" i="0" u="none" strike="noStrike" dirty="0">
                <a:solidFill>
                  <a:srgbClr val="000000"/>
                </a:solidFill>
                <a:effectLst/>
                <a:latin typeface="Century Gothic" panose="020B0502020202020204" pitchFamily="34" charset="0"/>
              </a:rPr>
              <a:t> et la gestion environnementale qui a été présentée par </a:t>
            </a:r>
            <a:r>
              <a:rPr lang="en-US" sz="2200" i="0" u="none" strike="noStrike" dirty="0" err="1">
                <a:solidFill>
                  <a:srgbClr val="000000"/>
                </a:solidFill>
                <a:effectLst/>
                <a:latin typeface="Century Gothic" panose="020B0502020202020204" pitchFamily="34" charset="0"/>
              </a:rPr>
              <a:t>l'UA</a:t>
            </a:r>
            <a:r>
              <a:rPr lang="en-US" sz="2200" i="0" u="none" strike="noStrike" dirty="0">
                <a:solidFill>
                  <a:srgbClr val="000000"/>
                </a:solidFill>
                <a:effectLst/>
                <a:latin typeface="Century Gothic" panose="020B0502020202020204" pitchFamily="34" charset="0"/>
              </a:rPr>
              <a:t>-BIRA.</a:t>
            </a:r>
          </a:p>
          <a:p>
            <a:pPr marL="285750" indent="-285750"/>
            <a:r>
              <a:rPr lang="en-US" sz="2200" i="0" u="none" strike="noStrike" dirty="0">
                <a:solidFill>
                  <a:srgbClr val="000000"/>
                </a:solidFill>
                <a:effectLst/>
                <a:latin typeface="Century Gothic" panose="020B0502020202020204" pitchFamily="34" charset="0"/>
              </a:rPr>
              <a:t>2. </a:t>
            </a:r>
            <a:r>
              <a:rPr lang="en-US" sz="2200" b="1" i="0" u="none" strike="noStrike" dirty="0">
                <a:solidFill>
                  <a:srgbClr val="000000"/>
                </a:solidFill>
                <a:effectLst/>
                <a:latin typeface="Century Gothic" panose="020B0502020202020204" pitchFamily="34" charset="0"/>
              </a:rPr>
              <a:t>A APPROUVÉ</a:t>
            </a:r>
            <a:r>
              <a:rPr lang="en-US" sz="2200" i="0" u="none" strike="noStrike" dirty="0">
                <a:solidFill>
                  <a:srgbClr val="000000"/>
                </a:solidFill>
                <a:effectLst/>
                <a:latin typeface="Century Gothic" panose="020B0502020202020204" pitchFamily="34" charset="0"/>
              </a:rPr>
              <a:t> la Stratégie continentale pour l'intégration de la </a:t>
            </a:r>
            <a:r>
              <a:rPr lang="en-US" sz="2200" i="0" u="none" strike="noStrike" dirty="0" err="1">
                <a:solidFill>
                  <a:srgbClr val="000000"/>
                </a:solidFill>
                <a:effectLst/>
                <a:latin typeface="Century Gothic" panose="020B0502020202020204" pitchFamily="34" charset="0"/>
              </a:rPr>
              <a:t>problématique</a:t>
            </a:r>
            <a:r>
              <a:rPr lang="en-US" sz="2200" i="0" u="none" strike="noStrike" dirty="0">
                <a:solidFill>
                  <a:srgbClr val="000000"/>
                </a:solidFill>
                <a:effectLst/>
                <a:latin typeface="Century Gothic" panose="020B0502020202020204" pitchFamily="34" charset="0"/>
              </a:rPr>
              <a:t> genre dans la conservation de la biodiversité </a:t>
            </a:r>
            <a:r>
              <a:rPr lang="en-US" sz="2200" i="0" u="none" strike="noStrike" dirty="0" err="1">
                <a:solidFill>
                  <a:srgbClr val="000000"/>
                </a:solidFill>
                <a:effectLst/>
                <a:latin typeface="Century Gothic" panose="020B0502020202020204" pitchFamily="34" charset="0"/>
              </a:rPr>
              <a:t>aquatique</a:t>
            </a:r>
            <a:r>
              <a:rPr lang="en-US" sz="2200" i="0" u="none" strike="noStrike" dirty="0">
                <a:solidFill>
                  <a:srgbClr val="000000"/>
                </a:solidFill>
                <a:effectLst/>
                <a:latin typeface="Century Gothic" panose="020B0502020202020204" pitchFamily="34" charset="0"/>
              </a:rPr>
              <a:t> et la gestion </a:t>
            </a:r>
            <a:r>
              <a:rPr lang="en-US" sz="2200" i="0" u="none" strike="noStrike" dirty="0" err="1">
                <a:solidFill>
                  <a:srgbClr val="000000"/>
                </a:solidFill>
                <a:effectLst/>
                <a:latin typeface="Century Gothic" panose="020B0502020202020204" pitchFamily="34" charset="0"/>
              </a:rPr>
              <a:t>environnementale</a:t>
            </a:r>
            <a:r>
              <a:rPr lang="en-US" sz="2200" i="0" u="none" strike="noStrike" dirty="0">
                <a:solidFill>
                  <a:srgbClr val="000000"/>
                </a:solidFill>
                <a:effectLst/>
                <a:latin typeface="Century Gothic" panose="020B0502020202020204" pitchFamily="34" charset="0"/>
              </a:rPr>
              <a:t>.</a:t>
            </a:r>
          </a:p>
        </p:txBody>
      </p:sp>
    </p:spTree>
    <p:extLst>
      <p:ext uri="{BB962C8B-B14F-4D97-AF65-F5344CB8AC3E}">
        <p14:creationId xmlns:p14="http://schemas.microsoft.com/office/powerpoint/2010/main" val="386731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8ED01F-9FF6-795C-99B8-94D2917FCFB6}"/>
              </a:ext>
            </a:extLst>
          </p:cNvPr>
          <p:cNvSpPr txBox="1"/>
          <p:nvPr/>
        </p:nvSpPr>
        <p:spPr>
          <a:xfrm>
            <a:off x="1215482" y="-34228"/>
            <a:ext cx="10370635" cy="1077218"/>
          </a:xfrm>
          <a:prstGeom prst="rect">
            <a:avLst/>
          </a:prstGeom>
          <a:noFill/>
        </p:spPr>
        <p:txBody>
          <a:bodyPr wrap="square" rtlCol="0">
            <a:spAutoFit/>
          </a:bodyPr>
          <a:lstStyle/>
          <a:p>
            <a:pPr algn="ctr"/>
            <a:r>
              <a:rPr lang="en-GB" sz="3200" i="0" u="none" strike="noStrike" dirty="0">
                <a:solidFill>
                  <a:srgbClr val="000000"/>
                </a:solidFill>
                <a:effectLst/>
                <a:latin typeface="Century Gothic" panose="020B0502020202020204" pitchFamily="34" charset="0"/>
              </a:rPr>
              <a:t>ADOPTION </a:t>
            </a:r>
            <a:r>
              <a:rPr lang="en-GB" sz="3200" i="0" u="none" strike="noStrike" dirty="0" err="1">
                <a:solidFill>
                  <a:srgbClr val="000000"/>
                </a:solidFill>
                <a:effectLst/>
                <a:latin typeface="Century Gothic" panose="020B0502020202020204" pitchFamily="34" charset="0"/>
              </a:rPr>
              <a:t>d'une</a:t>
            </a:r>
            <a:r>
              <a:rPr lang="en-GB" sz="3200" i="0" u="none" strike="noStrike" dirty="0">
                <a:solidFill>
                  <a:srgbClr val="000000"/>
                </a:solidFill>
                <a:effectLst/>
                <a:latin typeface="Century Gothic" panose="020B0502020202020204" pitchFamily="34" charset="0"/>
              </a:rPr>
              <a:t> stratégie continentale pour l'intégration de la dimension genre</a:t>
            </a:r>
            <a:endParaRPr lang="en-KE" sz="3200" dirty="0">
              <a:latin typeface="Century Gothic" panose="020B0502020202020204" pitchFamily="34" charset="0"/>
            </a:endParaRPr>
          </a:p>
        </p:txBody>
      </p:sp>
      <p:sp>
        <p:nvSpPr>
          <p:cNvPr id="4" name="TextBox 3">
            <a:extLst>
              <a:ext uri="{FF2B5EF4-FFF2-40B4-BE49-F238E27FC236}">
                <a16:creationId xmlns:a16="http://schemas.microsoft.com/office/drawing/2014/main" id="{37711EEE-3921-DEA5-BF80-2F4972BA65DF}"/>
              </a:ext>
            </a:extLst>
          </p:cNvPr>
          <p:cNvSpPr txBox="1"/>
          <p:nvPr/>
        </p:nvSpPr>
        <p:spPr>
          <a:xfrm>
            <a:off x="1076091" y="1028343"/>
            <a:ext cx="10649415" cy="4154984"/>
          </a:xfrm>
          <a:prstGeom prst="rect">
            <a:avLst/>
          </a:prstGeom>
          <a:noFill/>
        </p:spPr>
        <p:txBody>
          <a:bodyPr wrap="square" rtlCol="0">
            <a:spAutoFit/>
          </a:bodyPr>
          <a:lstStyle/>
          <a:p>
            <a:pPr algn="just">
              <a:spcAft>
                <a:spcPts val="0"/>
              </a:spcAft>
            </a:pPr>
            <a:r>
              <a:rPr lang="en-US" sz="2400" i="0" u="none" strike="noStrike" dirty="0">
                <a:solidFill>
                  <a:srgbClr val="000000"/>
                </a:solidFill>
                <a:effectLst/>
                <a:latin typeface="Century Gothic" panose="020B0502020202020204" pitchFamily="34" charset="0"/>
              </a:rPr>
              <a:t>Le STC-ARDWE a fait les observations </a:t>
            </a:r>
            <a:r>
              <a:rPr lang="en-US" sz="2400" i="0" u="none" strike="noStrike" dirty="0" err="1">
                <a:solidFill>
                  <a:srgbClr val="000000"/>
                </a:solidFill>
                <a:effectLst/>
                <a:latin typeface="Century Gothic" panose="020B0502020202020204" pitchFamily="34" charset="0"/>
              </a:rPr>
              <a:t>suivantes</a:t>
            </a:r>
            <a:r>
              <a:rPr lang="en-US" sz="2400" i="0" u="none" strike="noStrike" dirty="0">
                <a:solidFill>
                  <a:srgbClr val="000000"/>
                </a:solidFill>
                <a:effectLst/>
                <a:latin typeface="Century Gothic" panose="020B0502020202020204" pitchFamily="34" charset="0"/>
              </a:rPr>
              <a:t> :</a:t>
            </a:r>
          </a:p>
          <a:p>
            <a:pPr algn="just">
              <a:spcAft>
                <a:spcPts val="0"/>
              </a:spcAft>
            </a:pPr>
            <a:endParaRPr lang="en-US" sz="2400" i="0" u="none" strike="noStrike" dirty="0">
              <a:solidFill>
                <a:srgbClr val="000000"/>
              </a:solidFill>
              <a:effectLst/>
              <a:latin typeface="Century Gothic" panose="020B0502020202020204" pitchFamily="34" charset="0"/>
            </a:endParaRPr>
          </a:p>
          <a:p>
            <a:pPr marL="285750" indent="-285750" algn="just"/>
            <a:r>
              <a:rPr lang="en-US" sz="2400" dirty="0">
                <a:solidFill>
                  <a:srgbClr val="000000"/>
                </a:solidFill>
                <a:latin typeface="Century Gothic" panose="020B0502020202020204" pitchFamily="34" charset="0"/>
              </a:rPr>
              <a:t>3. </a:t>
            </a:r>
            <a:r>
              <a:rPr lang="en-US" sz="2400" b="1" i="0" u="none" strike="noStrike" dirty="0">
                <a:solidFill>
                  <a:srgbClr val="000000"/>
                </a:solidFill>
                <a:effectLst/>
                <a:latin typeface="Century Gothic" panose="020B0502020202020204" pitchFamily="34" charset="0"/>
              </a:rPr>
              <a:t>ENCOURAGÉ </a:t>
            </a:r>
            <a:r>
              <a:rPr lang="en-US" sz="2400" i="0" u="none" strike="noStrike" dirty="0">
                <a:solidFill>
                  <a:srgbClr val="000000"/>
                </a:solidFill>
                <a:effectLst/>
                <a:latin typeface="Century Gothic" panose="020B0502020202020204" pitchFamily="34" charset="0"/>
              </a:rPr>
              <a:t>la CUA à </a:t>
            </a:r>
            <a:r>
              <a:rPr lang="en-US" sz="2400" i="0" u="none" strike="noStrike" dirty="0" err="1">
                <a:solidFill>
                  <a:srgbClr val="000000"/>
                </a:solidFill>
                <a:effectLst/>
                <a:latin typeface="Century Gothic" panose="020B0502020202020204" pitchFamily="34" charset="0"/>
              </a:rPr>
              <a:t>présenter</a:t>
            </a:r>
            <a:r>
              <a:rPr lang="en-US" sz="2400" i="0" u="none" strike="noStrike" dirty="0">
                <a:solidFill>
                  <a:srgbClr val="000000"/>
                </a:solidFill>
                <a:effectLst/>
                <a:latin typeface="Century Gothic" panose="020B0502020202020204" pitchFamily="34" charset="0"/>
              </a:rPr>
              <a:t> </a:t>
            </a:r>
            <a:r>
              <a:rPr lang="en-US" sz="2400" i="0" u="none" strike="noStrike" dirty="0" err="1">
                <a:solidFill>
                  <a:srgbClr val="000000"/>
                </a:solidFill>
                <a:effectLst/>
                <a:latin typeface="Century Gothic" panose="020B0502020202020204" pitchFamily="34" charset="0"/>
              </a:rPr>
              <a:t>également</a:t>
            </a:r>
            <a:r>
              <a:rPr lang="en-US" sz="2400" i="0" u="none" strike="noStrike" dirty="0">
                <a:solidFill>
                  <a:srgbClr val="000000"/>
                </a:solidFill>
                <a:effectLst/>
                <a:latin typeface="Century Gothic" panose="020B0502020202020204" pitchFamily="34" charset="0"/>
              </a:rPr>
              <a:t> la </a:t>
            </a:r>
            <a:r>
              <a:rPr lang="en-US" sz="2400" i="0" u="none" strike="noStrike" dirty="0" err="1">
                <a:solidFill>
                  <a:srgbClr val="000000"/>
                </a:solidFill>
                <a:effectLst/>
                <a:latin typeface="Century Gothic" panose="020B0502020202020204" pitchFamily="34" charset="0"/>
              </a:rPr>
              <a:t>stratégie</a:t>
            </a:r>
            <a:r>
              <a:rPr lang="en-US" sz="2400" i="0" u="none" strike="noStrike" dirty="0">
                <a:solidFill>
                  <a:srgbClr val="000000"/>
                </a:solidFill>
                <a:effectLst/>
                <a:latin typeface="Century Gothic" panose="020B0502020202020204" pitchFamily="34" charset="0"/>
              </a:rPr>
              <a:t> au prochain CTS sur le genre et la </a:t>
            </a:r>
            <a:r>
              <a:rPr lang="en-US" sz="2400" i="0" u="none" strike="noStrike" dirty="0" err="1">
                <a:solidFill>
                  <a:srgbClr val="000000"/>
                </a:solidFill>
                <a:effectLst/>
                <a:latin typeface="Century Gothic" panose="020B0502020202020204" pitchFamily="34" charset="0"/>
              </a:rPr>
              <a:t>diversité</a:t>
            </a:r>
            <a:r>
              <a:rPr lang="en-US" sz="2400" i="0" u="none" strike="noStrike" dirty="0">
                <a:solidFill>
                  <a:srgbClr val="000000"/>
                </a:solidFill>
                <a:effectLst/>
                <a:latin typeface="Century Gothic" panose="020B0502020202020204" pitchFamily="34" charset="0"/>
              </a:rPr>
              <a:t> ; </a:t>
            </a:r>
          </a:p>
          <a:p>
            <a:pPr marL="285750" indent="-285750" algn="just"/>
            <a:r>
              <a:rPr lang="en-US" sz="2400" dirty="0">
                <a:solidFill>
                  <a:srgbClr val="000000"/>
                </a:solidFill>
                <a:latin typeface="Century Gothic" panose="020B0502020202020204" pitchFamily="34" charset="0"/>
              </a:rPr>
              <a:t>4. </a:t>
            </a:r>
            <a:r>
              <a:rPr lang="en-US" sz="2400" b="1" dirty="0">
                <a:solidFill>
                  <a:srgbClr val="000000"/>
                </a:solidFill>
                <a:latin typeface="Century Gothic" panose="020B0502020202020204" pitchFamily="34" charset="0"/>
              </a:rPr>
              <a:t>A DEMANDÉ</a:t>
            </a:r>
            <a:r>
              <a:rPr lang="en-US" sz="2400" dirty="0">
                <a:solidFill>
                  <a:srgbClr val="000000"/>
                </a:solidFill>
                <a:latin typeface="Century Gothic" panose="020B0502020202020204" pitchFamily="34" charset="0"/>
              </a:rPr>
              <a:t> à la Commission de mobiliser des </a:t>
            </a:r>
            <a:r>
              <a:rPr lang="en-US" sz="2400" dirty="0" err="1">
                <a:solidFill>
                  <a:srgbClr val="000000"/>
                </a:solidFill>
                <a:latin typeface="Century Gothic" panose="020B0502020202020204" pitchFamily="34" charset="0"/>
              </a:rPr>
              <a:t>ressources</a:t>
            </a:r>
            <a:r>
              <a:rPr lang="en-US" sz="2400" dirty="0">
                <a:solidFill>
                  <a:srgbClr val="000000"/>
                </a:solidFill>
                <a:latin typeface="Century Gothic" panose="020B0502020202020204" pitchFamily="34" charset="0"/>
              </a:rPr>
              <a:t> pour </a:t>
            </a:r>
            <a:r>
              <a:rPr lang="en-US" sz="2400" dirty="0" err="1">
                <a:solidFill>
                  <a:srgbClr val="000000"/>
                </a:solidFill>
                <a:latin typeface="Century Gothic" panose="020B0502020202020204" pitchFamily="34" charset="0"/>
              </a:rPr>
              <a:t>sa</a:t>
            </a:r>
            <a:r>
              <a:rPr lang="en-US" sz="2400" dirty="0">
                <a:solidFill>
                  <a:srgbClr val="000000"/>
                </a:solidFill>
                <a:latin typeface="Century Gothic" panose="020B0502020202020204" pitchFamily="34" charset="0"/>
              </a:rPr>
              <a:t> mise </a:t>
            </a:r>
            <a:r>
              <a:rPr lang="en-US" sz="2400" dirty="0" err="1">
                <a:solidFill>
                  <a:srgbClr val="000000"/>
                </a:solidFill>
                <a:latin typeface="Century Gothic" panose="020B0502020202020204" pitchFamily="34" charset="0"/>
              </a:rPr>
              <a:t>en</a:t>
            </a:r>
            <a:r>
              <a:rPr lang="en-US" sz="2400" dirty="0">
                <a:solidFill>
                  <a:srgbClr val="000000"/>
                </a:solidFill>
                <a:latin typeface="Century Gothic" panose="020B0502020202020204" pitchFamily="34" charset="0"/>
              </a:rPr>
              <a:t> </a:t>
            </a:r>
            <a:r>
              <a:rPr lang="en-US" sz="2400" dirty="0" err="1">
                <a:solidFill>
                  <a:srgbClr val="000000"/>
                </a:solidFill>
                <a:latin typeface="Century Gothic" panose="020B0502020202020204" pitchFamily="34" charset="0"/>
              </a:rPr>
              <a:t>œuvre</a:t>
            </a:r>
            <a:r>
              <a:rPr lang="en-US" sz="2400" dirty="0">
                <a:solidFill>
                  <a:srgbClr val="000000"/>
                </a:solidFill>
                <a:latin typeface="Century Gothic" panose="020B0502020202020204" pitchFamily="34" charset="0"/>
              </a:rPr>
              <a:t>.</a:t>
            </a:r>
          </a:p>
          <a:p>
            <a:pPr marL="285750" indent="-285750" algn="just"/>
            <a:endParaRPr lang="en-US" sz="2400" dirty="0">
              <a:solidFill>
                <a:srgbClr val="000000"/>
              </a:solidFill>
              <a:latin typeface="Century Gothic" panose="020B0502020202020204" pitchFamily="34" charset="0"/>
            </a:endParaRPr>
          </a:p>
          <a:p>
            <a:pPr marL="285750" indent="-285750" algn="just">
              <a:buFont typeface="Arial" panose="020B0604020202020204" pitchFamily="34" charset="0"/>
              <a:buChar char="•"/>
            </a:pPr>
            <a:r>
              <a:rPr lang="en-US" sz="2400" dirty="0">
                <a:solidFill>
                  <a:srgbClr val="000000"/>
                </a:solidFill>
                <a:latin typeface="Century Gothic" panose="020B0502020202020204" pitchFamily="34" charset="0"/>
              </a:rPr>
              <a:t>En </a:t>
            </a:r>
            <a:r>
              <a:rPr lang="en-US" sz="2400" b="1" dirty="0">
                <a:solidFill>
                  <a:srgbClr val="000000"/>
                </a:solidFill>
                <a:latin typeface="Century Gothic" panose="020B0502020202020204" pitchFamily="34" charset="0"/>
              </a:rPr>
              <a:t>février 2024</a:t>
            </a:r>
            <a:r>
              <a:rPr lang="en-US" sz="2400" dirty="0">
                <a:solidFill>
                  <a:srgbClr val="000000"/>
                </a:solidFill>
                <a:latin typeface="Century Gothic" panose="020B0502020202020204" pitchFamily="34" charset="0"/>
              </a:rPr>
              <a:t>, le sommet des chefs d'État et de gouvernement a également adopté la Stratégie continentale pour l'intégration de la dimension de genre dans la conservation de la biodiversité aquatique et la gestion de l'environnement. </a:t>
            </a:r>
            <a:endParaRPr lang="en-US" sz="2400" i="0" u="none" strike="noStrike" dirty="0">
              <a:solidFill>
                <a:srgbClr val="000000"/>
              </a:solidFill>
              <a:effectLst/>
              <a:latin typeface="Century Gothic" panose="020B0502020202020204" pitchFamily="34" charset="0"/>
            </a:endParaRPr>
          </a:p>
        </p:txBody>
      </p:sp>
    </p:spTree>
    <p:extLst>
      <p:ext uri="{BB962C8B-B14F-4D97-AF65-F5344CB8AC3E}">
        <p14:creationId xmlns:p14="http://schemas.microsoft.com/office/powerpoint/2010/main" val="1111852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76199" y="222950"/>
            <a:ext cx="10791154" cy="866843"/>
          </a:xfrm>
          <a:noFill/>
        </p:spPr>
        <p:txBody>
          <a:bodyPr>
            <a:noAutofit/>
          </a:bodyPr>
          <a:lstStyle/>
          <a:p>
            <a:pPr algn="l"/>
            <a:r>
              <a:rPr lang="en-US" sz="2800" dirty="0">
                <a:latin typeface="Century Gothic" panose="020B0502020202020204" pitchFamily="34" charset="0"/>
              </a:rPr>
              <a:t>Aperçu de l'objectif stratégique 4</a:t>
            </a:r>
            <a:br>
              <a:rPr lang="en-US" sz="2800" dirty="0">
                <a:latin typeface="Century Gothic" panose="020B0502020202020204" pitchFamily="34" charset="0"/>
              </a:rPr>
            </a:br>
            <a:endParaRPr lang="en-US" sz="2800" dirty="0">
              <a:latin typeface="Century Gothic" panose="020B0502020202020204" pitchFamily="34" charset="0"/>
            </a:endParaRPr>
          </a:p>
        </p:txBody>
      </p:sp>
      <p:sp>
        <p:nvSpPr>
          <p:cNvPr id="8" name="Freeform: Shape 7">
            <a:extLst>
              <a:ext uri="{FF2B5EF4-FFF2-40B4-BE49-F238E27FC236}">
                <a16:creationId xmlns:a16="http://schemas.microsoft.com/office/drawing/2014/main" id="{FA5E6F76-D20D-4BCA-9243-722A005E9BE1}"/>
              </a:ext>
            </a:extLst>
          </p:cNvPr>
          <p:cNvSpPr/>
          <p:nvPr/>
        </p:nvSpPr>
        <p:spPr>
          <a:xfrm>
            <a:off x="74642" y="1677122"/>
            <a:ext cx="2707594" cy="3338848"/>
          </a:xfrm>
          <a:custGeom>
            <a:avLst/>
            <a:gdLst>
              <a:gd name="connsiteX0" fmla="*/ 0 w 1630706"/>
              <a:gd name="connsiteY0" fmla="*/ 271790 h 1630706"/>
              <a:gd name="connsiteX1" fmla="*/ 271790 w 1630706"/>
              <a:gd name="connsiteY1" fmla="*/ 0 h 1630706"/>
              <a:gd name="connsiteX2" fmla="*/ 1358916 w 1630706"/>
              <a:gd name="connsiteY2" fmla="*/ 0 h 1630706"/>
              <a:gd name="connsiteX3" fmla="*/ 1630706 w 1630706"/>
              <a:gd name="connsiteY3" fmla="*/ 271790 h 1630706"/>
              <a:gd name="connsiteX4" fmla="*/ 1630706 w 1630706"/>
              <a:gd name="connsiteY4" fmla="*/ 1358916 h 1630706"/>
              <a:gd name="connsiteX5" fmla="*/ 1358916 w 1630706"/>
              <a:gd name="connsiteY5" fmla="*/ 1630706 h 1630706"/>
              <a:gd name="connsiteX6" fmla="*/ 271790 w 1630706"/>
              <a:gd name="connsiteY6" fmla="*/ 1630706 h 1630706"/>
              <a:gd name="connsiteX7" fmla="*/ 0 w 1630706"/>
              <a:gd name="connsiteY7" fmla="*/ 1358916 h 1630706"/>
              <a:gd name="connsiteX8" fmla="*/ 0 w 1630706"/>
              <a:gd name="connsiteY8" fmla="*/ 271790 h 163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0706" h="1630706">
                <a:moveTo>
                  <a:pt x="0" y="271790"/>
                </a:moveTo>
                <a:cubicBezTo>
                  <a:pt x="0" y="121685"/>
                  <a:pt x="121685" y="0"/>
                  <a:pt x="271790" y="0"/>
                </a:cubicBezTo>
                <a:lnTo>
                  <a:pt x="1358916" y="0"/>
                </a:lnTo>
                <a:cubicBezTo>
                  <a:pt x="1509021" y="0"/>
                  <a:pt x="1630706" y="121685"/>
                  <a:pt x="1630706" y="271790"/>
                </a:cubicBezTo>
                <a:lnTo>
                  <a:pt x="1630706" y="1358916"/>
                </a:lnTo>
                <a:cubicBezTo>
                  <a:pt x="1630706" y="1509021"/>
                  <a:pt x="1509021" y="1630706"/>
                  <a:pt x="1358916" y="1630706"/>
                </a:cubicBezTo>
                <a:lnTo>
                  <a:pt x="271790" y="1630706"/>
                </a:lnTo>
                <a:cubicBezTo>
                  <a:pt x="121685" y="1630706"/>
                  <a:pt x="0" y="1509021"/>
                  <a:pt x="0" y="1358916"/>
                </a:cubicBezTo>
                <a:lnTo>
                  <a:pt x="0" y="271790"/>
                </a:lnTo>
                <a:close/>
              </a:path>
            </a:pathLst>
          </a:custGeom>
          <a:solidFill>
            <a:schemeClr val="accent5">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545" tIns="107545" rIns="107545" bIns="107545" numCol="1" spcCol="1270" anchor="ctr" anchorCtr="0">
            <a:noAutofit/>
          </a:bodyPr>
          <a:lstStyle/>
          <a:p>
            <a:pPr marL="0" lvl="0" indent="0" algn="ctr" defTabSz="488950">
              <a:lnSpc>
                <a:spcPct val="90000"/>
              </a:lnSpc>
              <a:spcBef>
                <a:spcPct val="0"/>
              </a:spcBef>
              <a:spcAft>
                <a:spcPct val="35000"/>
              </a:spcAft>
              <a:buNone/>
            </a:pPr>
            <a:r>
              <a:rPr lang="en-US" sz="2000" b="1" u="sng"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PRODUIT</a:t>
            </a:r>
            <a:r>
              <a:rPr lang="en-US" sz="2000" b="1"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4.1 Élaboration d'une stratégie continentale pour l'inclusion des femmes dans la biodiversité aquatique et la gestion environnementale</a:t>
            </a:r>
            <a:endParaRPr lang="en-GH" sz="2000" kern="1200" dirty="0">
              <a:solidFill>
                <a:schemeClr val="tx1"/>
              </a:solidFill>
              <a:latin typeface="Century Gothic" panose="020B0502020202020204" pitchFamily="34" charset="0"/>
            </a:endParaRPr>
          </a:p>
        </p:txBody>
      </p:sp>
      <p:sp>
        <p:nvSpPr>
          <p:cNvPr id="9" name="Freeform: Shape 8">
            <a:extLst>
              <a:ext uri="{FF2B5EF4-FFF2-40B4-BE49-F238E27FC236}">
                <a16:creationId xmlns:a16="http://schemas.microsoft.com/office/drawing/2014/main" id="{1154609C-1B0A-497F-8703-59F60BEAB3F8}"/>
              </a:ext>
            </a:extLst>
          </p:cNvPr>
          <p:cNvSpPr/>
          <p:nvPr/>
        </p:nvSpPr>
        <p:spPr>
          <a:xfrm rot="16200000">
            <a:off x="5761582" y="2422392"/>
            <a:ext cx="824201" cy="0"/>
          </a:xfrm>
          <a:custGeom>
            <a:avLst/>
            <a:gdLst/>
            <a:ahLst/>
            <a:cxnLst/>
            <a:rect l="0" t="0" r="0" b="0"/>
            <a:pathLst>
              <a:path>
                <a:moveTo>
                  <a:pt x="0" y="0"/>
                </a:moveTo>
                <a:lnTo>
                  <a:pt x="809450"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Shape 9">
            <a:extLst>
              <a:ext uri="{FF2B5EF4-FFF2-40B4-BE49-F238E27FC236}">
                <a16:creationId xmlns:a16="http://schemas.microsoft.com/office/drawing/2014/main" id="{4A36BC3E-B102-4776-B2EA-060DF0B30C6F}"/>
              </a:ext>
            </a:extLst>
          </p:cNvPr>
          <p:cNvSpPr/>
          <p:nvPr/>
        </p:nvSpPr>
        <p:spPr>
          <a:xfrm>
            <a:off x="3464199" y="1037465"/>
            <a:ext cx="3384204" cy="1932294"/>
          </a:xfrm>
          <a:custGeom>
            <a:avLst/>
            <a:gdLst>
              <a:gd name="connsiteX0" fmla="*/ 0 w 1092573"/>
              <a:gd name="connsiteY0" fmla="*/ 182099 h 1092573"/>
              <a:gd name="connsiteX1" fmla="*/ 182099 w 1092573"/>
              <a:gd name="connsiteY1" fmla="*/ 0 h 1092573"/>
              <a:gd name="connsiteX2" fmla="*/ 910474 w 1092573"/>
              <a:gd name="connsiteY2" fmla="*/ 0 h 1092573"/>
              <a:gd name="connsiteX3" fmla="*/ 1092573 w 1092573"/>
              <a:gd name="connsiteY3" fmla="*/ 182099 h 1092573"/>
              <a:gd name="connsiteX4" fmla="*/ 1092573 w 1092573"/>
              <a:gd name="connsiteY4" fmla="*/ 910474 h 1092573"/>
              <a:gd name="connsiteX5" fmla="*/ 910474 w 1092573"/>
              <a:gd name="connsiteY5" fmla="*/ 1092573 h 1092573"/>
              <a:gd name="connsiteX6" fmla="*/ 182099 w 1092573"/>
              <a:gd name="connsiteY6" fmla="*/ 1092573 h 1092573"/>
              <a:gd name="connsiteX7" fmla="*/ 0 w 1092573"/>
              <a:gd name="connsiteY7" fmla="*/ 910474 h 1092573"/>
              <a:gd name="connsiteX8" fmla="*/ 0 w 1092573"/>
              <a:gd name="connsiteY8" fmla="*/ 182099 h 109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573" h="1092573">
                <a:moveTo>
                  <a:pt x="0" y="182099"/>
                </a:moveTo>
                <a:cubicBezTo>
                  <a:pt x="0" y="81528"/>
                  <a:pt x="81528" y="0"/>
                  <a:pt x="182099" y="0"/>
                </a:cubicBezTo>
                <a:lnTo>
                  <a:pt x="910474" y="0"/>
                </a:lnTo>
                <a:cubicBezTo>
                  <a:pt x="1011045" y="0"/>
                  <a:pt x="1092573" y="81528"/>
                  <a:pt x="1092573" y="182099"/>
                </a:cubicBezTo>
                <a:lnTo>
                  <a:pt x="1092573" y="910474"/>
                </a:lnTo>
                <a:cubicBezTo>
                  <a:pt x="1092573" y="1011045"/>
                  <a:pt x="1011045" y="1092573"/>
                  <a:pt x="910474" y="1092573"/>
                </a:cubicBezTo>
                <a:lnTo>
                  <a:pt x="182099" y="1092573"/>
                </a:lnTo>
                <a:cubicBezTo>
                  <a:pt x="81528" y="1092573"/>
                  <a:pt x="0" y="1011045"/>
                  <a:pt x="0" y="910474"/>
                </a:cubicBezTo>
                <a:lnTo>
                  <a:pt x="0" y="182099"/>
                </a:lnTo>
                <a:close/>
              </a:path>
            </a:pathLst>
          </a:custGeom>
          <a:solidFill>
            <a:schemeClr val="accent1">
              <a:lumMod val="20000"/>
              <a:lumOff val="80000"/>
            </a:schemeClr>
          </a:solidFill>
          <a:ln>
            <a:solidFill>
              <a:schemeClr val="bg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75" tIns="68575" rIns="68575" bIns="68575" numCol="1" spcCol="1270" anchor="ctr" anchorCtr="0">
            <a:noAutofit/>
          </a:bodyPr>
          <a:lstStyle/>
          <a:p>
            <a:pPr marL="0" lvl="0" indent="0" algn="ctr" defTabSz="266700">
              <a:lnSpc>
                <a:spcPct val="90000"/>
              </a:lnSpc>
              <a:spcBef>
                <a:spcPct val="0"/>
              </a:spcBef>
              <a:spcAft>
                <a:spcPct val="35000"/>
              </a:spcAft>
              <a:buNone/>
            </a:pPr>
            <a:r>
              <a:rPr lang="en-US" kern="1200" dirty="0">
                <a:solidFill>
                  <a:schemeClr val="tx1"/>
                </a:solidFill>
                <a:latin typeface="Century Gothic" panose="020B0502020202020204" pitchFamily="34" charset="0"/>
              </a:rPr>
              <a:t>Atelier consultatif d'experts visant à identifier les questions et les actions prioritaires pour renforcer le rôle des femmes dans la biodiversité aquatique et la gestion de l'environnement </a:t>
            </a:r>
            <a:endParaRPr lang="en-GH" kern="1200" dirty="0">
              <a:solidFill>
                <a:schemeClr val="tx1"/>
              </a:solidFill>
              <a:latin typeface="Century Gothic" panose="020B0502020202020204" pitchFamily="34" charset="0"/>
            </a:endParaRPr>
          </a:p>
        </p:txBody>
      </p:sp>
      <p:sp>
        <p:nvSpPr>
          <p:cNvPr id="12" name="Freeform: Shape 11">
            <a:extLst>
              <a:ext uri="{FF2B5EF4-FFF2-40B4-BE49-F238E27FC236}">
                <a16:creationId xmlns:a16="http://schemas.microsoft.com/office/drawing/2014/main" id="{0923C55C-B869-452A-9130-4B4549539E3D}"/>
              </a:ext>
            </a:extLst>
          </p:cNvPr>
          <p:cNvSpPr/>
          <p:nvPr/>
        </p:nvSpPr>
        <p:spPr>
          <a:xfrm>
            <a:off x="3464200" y="4850135"/>
            <a:ext cx="3384204" cy="1706674"/>
          </a:xfrm>
          <a:custGeom>
            <a:avLst/>
            <a:gdLst>
              <a:gd name="connsiteX0" fmla="*/ 0 w 1092573"/>
              <a:gd name="connsiteY0" fmla="*/ 182099 h 1092573"/>
              <a:gd name="connsiteX1" fmla="*/ 182099 w 1092573"/>
              <a:gd name="connsiteY1" fmla="*/ 0 h 1092573"/>
              <a:gd name="connsiteX2" fmla="*/ 910474 w 1092573"/>
              <a:gd name="connsiteY2" fmla="*/ 0 h 1092573"/>
              <a:gd name="connsiteX3" fmla="*/ 1092573 w 1092573"/>
              <a:gd name="connsiteY3" fmla="*/ 182099 h 1092573"/>
              <a:gd name="connsiteX4" fmla="*/ 1092573 w 1092573"/>
              <a:gd name="connsiteY4" fmla="*/ 910474 h 1092573"/>
              <a:gd name="connsiteX5" fmla="*/ 910474 w 1092573"/>
              <a:gd name="connsiteY5" fmla="*/ 1092573 h 1092573"/>
              <a:gd name="connsiteX6" fmla="*/ 182099 w 1092573"/>
              <a:gd name="connsiteY6" fmla="*/ 1092573 h 1092573"/>
              <a:gd name="connsiteX7" fmla="*/ 0 w 1092573"/>
              <a:gd name="connsiteY7" fmla="*/ 910474 h 1092573"/>
              <a:gd name="connsiteX8" fmla="*/ 0 w 1092573"/>
              <a:gd name="connsiteY8" fmla="*/ 182099 h 109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573" h="1092573">
                <a:moveTo>
                  <a:pt x="0" y="182099"/>
                </a:moveTo>
                <a:cubicBezTo>
                  <a:pt x="0" y="81528"/>
                  <a:pt x="81528" y="0"/>
                  <a:pt x="182099" y="0"/>
                </a:cubicBezTo>
                <a:lnTo>
                  <a:pt x="910474" y="0"/>
                </a:lnTo>
                <a:cubicBezTo>
                  <a:pt x="1011045" y="0"/>
                  <a:pt x="1092573" y="81528"/>
                  <a:pt x="1092573" y="182099"/>
                </a:cubicBezTo>
                <a:lnTo>
                  <a:pt x="1092573" y="910474"/>
                </a:lnTo>
                <a:cubicBezTo>
                  <a:pt x="1092573" y="1011045"/>
                  <a:pt x="1011045" y="1092573"/>
                  <a:pt x="910474" y="1092573"/>
                </a:cubicBezTo>
                <a:lnTo>
                  <a:pt x="182099" y="1092573"/>
                </a:lnTo>
                <a:cubicBezTo>
                  <a:pt x="81528" y="1092573"/>
                  <a:pt x="0" y="1011045"/>
                  <a:pt x="0" y="910474"/>
                </a:cubicBezTo>
                <a:lnTo>
                  <a:pt x="0" y="182099"/>
                </a:lnTo>
                <a:close/>
              </a:path>
            </a:pathLst>
          </a:custGeom>
          <a:solidFill>
            <a:schemeClr val="accent1">
              <a:lumMod val="20000"/>
              <a:lumOff val="80000"/>
            </a:schemeClr>
          </a:solidFill>
          <a:ln>
            <a:solidFill>
              <a:schemeClr val="bg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75" tIns="68575" rIns="68575" bIns="68575" numCol="1" spcCol="1270" anchor="ctr" anchorCtr="0">
            <a:noAutofit/>
          </a:bodyPr>
          <a:lstStyle/>
          <a:p>
            <a:pPr marL="0" lvl="0" indent="0" algn="ctr" defTabSz="266700">
              <a:lnSpc>
                <a:spcPct val="90000"/>
              </a:lnSpc>
              <a:spcBef>
                <a:spcPct val="0"/>
              </a:spcBef>
              <a:spcAft>
                <a:spcPct val="35000"/>
              </a:spcAft>
              <a:buNone/>
            </a:pPr>
            <a:r>
              <a:rPr lang="en-US"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Atelier virtuel de consultation des parties prenantes du groupe de réflexion continental </a:t>
            </a:r>
            <a:r>
              <a:rPr lang="en-US"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pour valider les </a:t>
            </a:r>
            <a:r>
              <a:rPr lang="en-US"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questions et actions prioritaires identifiées</a:t>
            </a:r>
            <a:endParaRPr lang="en-GH" kern="1200" dirty="0">
              <a:solidFill>
                <a:schemeClr val="tx1"/>
              </a:solidFill>
              <a:latin typeface="Century Gothic" panose="020B0502020202020204" pitchFamily="34" charset="0"/>
            </a:endParaRPr>
          </a:p>
        </p:txBody>
      </p:sp>
      <p:sp>
        <p:nvSpPr>
          <p:cNvPr id="14" name="Freeform: Shape 13">
            <a:extLst>
              <a:ext uri="{FF2B5EF4-FFF2-40B4-BE49-F238E27FC236}">
                <a16:creationId xmlns:a16="http://schemas.microsoft.com/office/drawing/2014/main" id="{AE646095-4498-49F8-A808-0148F169E7E0}"/>
              </a:ext>
            </a:extLst>
          </p:cNvPr>
          <p:cNvSpPr/>
          <p:nvPr/>
        </p:nvSpPr>
        <p:spPr>
          <a:xfrm>
            <a:off x="8842562" y="99678"/>
            <a:ext cx="3102021" cy="6358364"/>
          </a:xfrm>
          <a:custGeom>
            <a:avLst/>
            <a:gdLst>
              <a:gd name="connsiteX0" fmla="*/ 0 w 1092573"/>
              <a:gd name="connsiteY0" fmla="*/ 182099 h 1092573"/>
              <a:gd name="connsiteX1" fmla="*/ 182099 w 1092573"/>
              <a:gd name="connsiteY1" fmla="*/ 0 h 1092573"/>
              <a:gd name="connsiteX2" fmla="*/ 910474 w 1092573"/>
              <a:gd name="connsiteY2" fmla="*/ 0 h 1092573"/>
              <a:gd name="connsiteX3" fmla="*/ 1092573 w 1092573"/>
              <a:gd name="connsiteY3" fmla="*/ 182099 h 1092573"/>
              <a:gd name="connsiteX4" fmla="*/ 1092573 w 1092573"/>
              <a:gd name="connsiteY4" fmla="*/ 910474 h 1092573"/>
              <a:gd name="connsiteX5" fmla="*/ 910474 w 1092573"/>
              <a:gd name="connsiteY5" fmla="*/ 1092573 h 1092573"/>
              <a:gd name="connsiteX6" fmla="*/ 182099 w 1092573"/>
              <a:gd name="connsiteY6" fmla="*/ 1092573 h 1092573"/>
              <a:gd name="connsiteX7" fmla="*/ 0 w 1092573"/>
              <a:gd name="connsiteY7" fmla="*/ 910474 h 1092573"/>
              <a:gd name="connsiteX8" fmla="*/ 0 w 1092573"/>
              <a:gd name="connsiteY8" fmla="*/ 182099 h 109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573" h="1092573">
                <a:moveTo>
                  <a:pt x="0" y="182099"/>
                </a:moveTo>
                <a:cubicBezTo>
                  <a:pt x="0" y="81528"/>
                  <a:pt x="81528" y="0"/>
                  <a:pt x="182099" y="0"/>
                </a:cubicBezTo>
                <a:lnTo>
                  <a:pt x="910474" y="0"/>
                </a:lnTo>
                <a:cubicBezTo>
                  <a:pt x="1011045" y="0"/>
                  <a:pt x="1092573" y="81528"/>
                  <a:pt x="1092573" y="182099"/>
                </a:cubicBezTo>
                <a:lnTo>
                  <a:pt x="1092573" y="910474"/>
                </a:lnTo>
                <a:cubicBezTo>
                  <a:pt x="1092573" y="1011045"/>
                  <a:pt x="1011045" y="1092573"/>
                  <a:pt x="910474" y="1092573"/>
                </a:cubicBezTo>
                <a:lnTo>
                  <a:pt x="182099" y="1092573"/>
                </a:lnTo>
                <a:cubicBezTo>
                  <a:pt x="81528" y="1092573"/>
                  <a:pt x="0" y="1011045"/>
                  <a:pt x="0" y="910474"/>
                </a:cubicBezTo>
                <a:lnTo>
                  <a:pt x="0" y="182099"/>
                </a:lnTo>
                <a:close/>
              </a:path>
            </a:pathLst>
          </a:custGeom>
          <a:solidFill>
            <a:schemeClr val="accent5">
              <a:lumMod val="20000"/>
              <a:lumOff val="80000"/>
            </a:schemeClr>
          </a:solidFill>
          <a:ln>
            <a:solidFill>
              <a:schemeClr val="bg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75" tIns="68575" rIns="68575" bIns="68575" numCol="1" spcCol="1270" anchor="ctr" anchorCtr="0">
            <a:noAutofit/>
          </a:bodyPr>
          <a:lstStyle/>
          <a:p>
            <a:pPr algn="ctr" defTabSz="266700">
              <a:lnSpc>
                <a:spcPct val="90000"/>
              </a:lnSpc>
              <a:spcBef>
                <a:spcPct val="0"/>
              </a:spcBef>
              <a:spcAft>
                <a:spcPct val="35000"/>
              </a:spcAft>
            </a:pPr>
            <a:r>
              <a:rPr lang="en-US" sz="190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1. Appui technique à </a:t>
            </a:r>
            <a:r>
              <a:rPr lang="en-US" sz="1900" b="1"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3 États membres de l</a:t>
            </a:r>
            <a:r>
              <a:rPr lang="en-US" sz="190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a:t>
            </a:r>
            <a:r>
              <a:rPr lang="en-US" sz="1900" b="1"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UA</a:t>
            </a:r>
            <a:r>
              <a:rPr lang="en-US" sz="190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pour l’élaboration de stratégies globales et délibérées en faveur de la biodiversité en tant que points d’entrée importants pour l’autonomisation des femmes </a:t>
            </a:r>
          </a:p>
          <a:p>
            <a:pPr algn="ctr" defTabSz="266700">
              <a:lnSpc>
                <a:spcPct val="90000"/>
              </a:lnSpc>
              <a:spcBef>
                <a:spcPct val="0"/>
              </a:spcBef>
              <a:spcAft>
                <a:spcPct val="35000"/>
              </a:spcAft>
            </a:pPr>
            <a:r>
              <a:rPr lang="en-US" sz="19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2. </a:t>
            </a:r>
            <a:r>
              <a:rPr lang="en-US" sz="190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Appui technique à deux </a:t>
            </a:r>
            <a:r>
              <a:rPr lang="en-US" sz="19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ONG</a:t>
            </a:r>
            <a:r>
              <a:rPr lang="en-US" sz="19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qui mènent des initiatives en matière d'environnement pour</a:t>
            </a:r>
            <a:r>
              <a:rPr lang="en-US" sz="190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élaborer ou renforcer des plans de travail tenant </a:t>
            </a:r>
            <a:r>
              <a:rPr lang="en-US" sz="1900" kern="1200" dirty="0" err="1">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compte</a:t>
            </a:r>
            <a:r>
              <a:rPr lang="en-US" sz="190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du genre afin de renforcer le rôle des femmes et des jeunes dans la protection de la biodiversité et la gouvernance environnementale</a:t>
            </a:r>
            <a:endParaRPr lang="en-GH" sz="1900" kern="1200" dirty="0">
              <a:solidFill>
                <a:schemeClr val="tx1"/>
              </a:solidFill>
              <a:latin typeface="Century Gothic" panose="020B0502020202020204" pitchFamily="34" charset="0"/>
            </a:endParaRPr>
          </a:p>
        </p:txBody>
      </p:sp>
      <p:sp>
        <p:nvSpPr>
          <p:cNvPr id="17" name="Freeform: Shape 16">
            <a:extLst>
              <a:ext uri="{FF2B5EF4-FFF2-40B4-BE49-F238E27FC236}">
                <a16:creationId xmlns:a16="http://schemas.microsoft.com/office/drawing/2014/main" id="{700267A6-EBCA-4A36-AF5F-89AAE11BBB7D}"/>
              </a:ext>
            </a:extLst>
          </p:cNvPr>
          <p:cNvSpPr/>
          <p:nvPr/>
        </p:nvSpPr>
        <p:spPr>
          <a:xfrm>
            <a:off x="3493733" y="3105044"/>
            <a:ext cx="3354670" cy="1640725"/>
          </a:xfrm>
          <a:custGeom>
            <a:avLst/>
            <a:gdLst>
              <a:gd name="connsiteX0" fmla="*/ 0 w 1092573"/>
              <a:gd name="connsiteY0" fmla="*/ 182099 h 1092573"/>
              <a:gd name="connsiteX1" fmla="*/ 182099 w 1092573"/>
              <a:gd name="connsiteY1" fmla="*/ 0 h 1092573"/>
              <a:gd name="connsiteX2" fmla="*/ 910474 w 1092573"/>
              <a:gd name="connsiteY2" fmla="*/ 0 h 1092573"/>
              <a:gd name="connsiteX3" fmla="*/ 1092573 w 1092573"/>
              <a:gd name="connsiteY3" fmla="*/ 182099 h 1092573"/>
              <a:gd name="connsiteX4" fmla="*/ 1092573 w 1092573"/>
              <a:gd name="connsiteY4" fmla="*/ 910474 h 1092573"/>
              <a:gd name="connsiteX5" fmla="*/ 910474 w 1092573"/>
              <a:gd name="connsiteY5" fmla="*/ 1092573 h 1092573"/>
              <a:gd name="connsiteX6" fmla="*/ 182099 w 1092573"/>
              <a:gd name="connsiteY6" fmla="*/ 1092573 h 1092573"/>
              <a:gd name="connsiteX7" fmla="*/ 0 w 1092573"/>
              <a:gd name="connsiteY7" fmla="*/ 910474 h 1092573"/>
              <a:gd name="connsiteX8" fmla="*/ 0 w 1092573"/>
              <a:gd name="connsiteY8" fmla="*/ 182099 h 109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573" h="1092573">
                <a:moveTo>
                  <a:pt x="0" y="182099"/>
                </a:moveTo>
                <a:cubicBezTo>
                  <a:pt x="0" y="81528"/>
                  <a:pt x="81528" y="0"/>
                  <a:pt x="182099" y="0"/>
                </a:cubicBezTo>
                <a:lnTo>
                  <a:pt x="910474" y="0"/>
                </a:lnTo>
                <a:cubicBezTo>
                  <a:pt x="1011045" y="0"/>
                  <a:pt x="1092573" y="81528"/>
                  <a:pt x="1092573" y="182099"/>
                </a:cubicBezTo>
                <a:lnTo>
                  <a:pt x="1092573" y="910474"/>
                </a:lnTo>
                <a:cubicBezTo>
                  <a:pt x="1092573" y="1011045"/>
                  <a:pt x="1011045" y="1092573"/>
                  <a:pt x="910474" y="1092573"/>
                </a:cubicBezTo>
                <a:lnTo>
                  <a:pt x="182099" y="1092573"/>
                </a:lnTo>
                <a:cubicBezTo>
                  <a:pt x="81528" y="1092573"/>
                  <a:pt x="0" y="1011045"/>
                  <a:pt x="0" y="910474"/>
                </a:cubicBezTo>
                <a:lnTo>
                  <a:pt x="0" y="182099"/>
                </a:lnTo>
                <a:close/>
              </a:path>
            </a:pathLst>
          </a:custGeom>
          <a:solidFill>
            <a:schemeClr val="accent1">
              <a:lumMod val="20000"/>
              <a:lumOff val="80000"/>
            </a:schemeClr>
          </a:solidFill>
          <a:ln>
            <a:solidFill>
              <a:schemeClr val="bg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75" tIns="68575" rIns="68575" bIns="68575" numCol="1" spcCol="1270" anchor="ctr" anchorCtr="0">
            <a:noAutofit/>
          </a:bodyPr>
          <a:lstStyle/>
          <a:p>
            <a:pPr marL="0" lvl="0" indent="0" algn="ctr" defTabSz="266700">
              <a:lnSpc>
                <a:spcPct val="90000"/>
              </a:lnSpc>
              <a:spcBef>
                <a:spcPct val="0"/>
              </a:spcBef>
              <a:spcAft>
                <a:spcPct val="35000"/>
              </a:spcAft>
              <a:buNone/>
            </a:pPr>
            <a:r>
              <a:rPr lang="en-US" kern="1200" dirty="0">
                <a:solidFill>
                  <a:schemeClr val="tx1"/>
                </a:solidFill>
                <a:latin typeface="Century Gothic" panose="020B0502020202020204" pitchFamily="34" charset="0"/>
              </a:rPr>
              <a:t>Cartographie des ONG environnementales axées sur la conservation de la biodiversité et la protection de l'environnement</a:t>
            </a:r>
            <a:endParaRPr lang="en-GH" kern="1200" dirty="0">
              <a:solidFill>
                <a:schemeClr val="tx1"/>
              </a:solidFill>
              <a:latin typeface="Century Gothic" panose="020B0502020202020204" pitchFamily="34" charset="0"/>
            </a:endParaRPr>
          </a:p>
        </p:txBody>
      </p:sp>
      <p:grpSp>
        <p:nvGrpSpPr>
          <p:cNvPr id="38" name="Group 37">
            <a:extLst>
              <a:ext uri="{FF2B5EF4-FFF2-40B4-BE49-F238E27FC236}">
                <a16:creationId xmlns:a16="http://schemas.microsoft.com/office/drawing/2014/main" id="{6ECE8CD6-F808-4D81-A75D-564AA525C17E}"/>
              </a:ext>
            </a:extLst>
          </p:cNvPr>
          <p:cNvGrpSpPr/>
          <p:nvPr/>
        </p:nvGrpSpPr>
        <p:grpSpPr>
          <a:xfrm>
            <a:off x="2743933" y="1924433"/>
            <a:ext cx="655456" cy="3777574"/>
            <a:chOff x="3891064" y="2010291"/>
            <a:chExt cx="747383" cy="3777574"/>
          </a:xfrm>
        </p:grpSpPr>
        <p:cxnSp>
          <p:nvCxnSpPr>
            <p:cNvPr id="32" name="Straight Arrow Connector 31">
              <a:extLst>
                <a:ext uri="{FF2B5EF4-FFF2-40B4-BE49-F238E27FC236}">
                  <a16:creationId xmlns:a16="http://schemas.microsoft.com/office/drawing/2014/main" id="{6C842DF6-2EB8-48E8-ABE7-B33D1A04BF73}"/>
                </a:ext>
              </a:extLst>
            </p:cNvPr>
            <p:cNvCxnSpPr/>
            <p:nvPr/>
          </p:nvCxnSpPr>
          <p:spPr>
            <a:xfrm>
              <a:off x="4182894" y="2010291"/>
              <a:ext cx="4260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83034D8-23F8-4D6D-8ED8-2BFB6F8C93A6}"/>
                </a:ext>
              </a:extLst>
            </p:cNvPr>
            <p:cNvCxnSpPr>
              <a:cxnSpLocks/>
            </p:cNvCxnSpPr>
            <p:nvPr/>
          </p:nvCxnSpPr>
          <p:spPr>
            <a:xfrm>
              <a:off x="3891064" y="4010946"/>
              <a:ext cx="7473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86AF0C6-8739-4B76-AD19-65AADC99F2BB}"/>
                </a:ext>
              </a:extLst>
            </p:cNvPr>
            <p:cNvCxnSpPr/>
            <p:nvPr/>
          </p:nvCxnSpPr>
          <p:spPr>
            <a:xfrm>
              <a:off x="4182894" y="5787865"/>
              <a:ext cx="4260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E855221-32AB-43B4-9936-C637C5C89919}"/>
                </a:ext>
              </a:extLst>
            </p:cNvPr>
            <p:cNvCxnSpPr/>
            <p:nvPr/>
          </p:nvCxnSpPr>
          <p:spPr>
            <a:xfrm>
              <a:off x="4182894" y="2010291"/>
              <a:ext cx="0" cy="377757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3544F5AC-7E76-4D76-8B01-85899C53F1B3}"/>
              </a:ext>
            </a:extLst>
          </p:cNvPr>
          <p:cNvGrpSpPr/>
          <p:nvPr/>
        </p:nvGrpSpPr>
        <p:grpSpPr>
          <a:xfrm flipH="1">
            <a:off x="6848403" y="2010291"/>
            <a:ext cx="1994158" cy="3777574"/>
            <a:chOff x="2938926" y="2010291"/>
            <a:chExt cx="1483832" cy="3777574"/>
          </a:xfrm>
        </p:grpSpPr>
        <p:cxnSp>
          <p:nvCxnSpPr>
            <p:cNvPr id="41" name="Straight Arrow Connector 40">
              <a:extLst>
                <a:ext uri="{FF2B5EF4-FFF2-40B4-BE49-F238E27FC236}">
                  <a16:creationId xmlns:a16="http://schemas.microsoft.com/office/drawing/2014/main" id="{CE62115D-1530-4E0B-8197-C6BDF0F36084}"/>
                </a:ext>
              </a:extLst>
            </p:cNvPr>
            <p:cNvCxnSpPr>
              <a:cxnSpLocks/>
            </p:cNvCxnSpPr>
            <p:nvPr/>
          </p:nvCxnSpPr>
          <p:spPr>
            <a:xfrm flipH="1" flipV="1">
              <a:off x="2938926" y="3949788"/>
              <a:ext cx="1483832" cy="11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23FC8A1-D746-40C2-A169-04EA437619AE}"/>
                </a:ext>
              </a:extLst>
            </p:cNvPr>
            <p:cNvCxnSpPr/>
            <p:nvPr/>
          </p:nvCxnSpPr>
          <p:spPr>
            <a:xfrm>
              <a:off x="4182894" y="2010291"/>
              <a:ext cx="0" cy="377757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6" name="Straight Connector 45">
            <a:extLst>
              <a:ext uri="{FF2B5EF4-FFF2-40B4-BE49-F238E27FC236}">
                <a16:creationId xmlns:a16="http://schemas.microsoft.com/office/drawing/2014/main" id="{4F4A90FF-6810-4793-BD92-59BD90AD1E39}"/>
              </a:ext>
            </a:extLst>
          </p:cNvPr>
          <p:cNvCxnSpPr>
            <a:cxnSpLocks/>
          </p:cNvCxnSpPr>
          <p:nvPr/>
        </p:nvCxnSpPr>
        <p:spPr>
          <a:xfrm>
            <a:off x="6848403" y="2010291"/>
            <a:ext cx="3223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B789E73-E16D-43E0-AE4D-67DB0B616DBC}"/>
              </a:ext>
            </a:extLst>
          </p:cNvPr>
          <p:cNvCxnSpPr>
            <a:cxnSpLocks/>
          </p:cNvCxnSpPr>
          <p:nvPr/>
        </p:nvCxnSpPr>
        <p:spPr>
          <a:xfrm>
            <a:off x="6848403" y="5787865"/>
            <a:ext cx="322359"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ACD89BB-C9E3-4C3B-BE86-E61CCD41A703}"/>
              </a:ext>
            </a:extLst>
          </p:cNvPr>
          <p:cNvSpPr txBox="1"/>
          <p:nvPr/>
        </p:nvSpPr>
        <p:spPr>
          <a:xfrm>
            <a:off x="7170761" y="3639619"/>
            <a:ext cx="1671794" cy="646330"/>
          </a:xfrm>
          <a:prstGeom prst="rect">
            <a:avLst/>
          </a:prstGeom>
          <a:noFill/>
        </p:spPr>
        <p:txBody>
          <a:bodyPr wrap="square" rtlCol="0">
            <a:spAutoFit/>
          </a:bodyPr>
          <a:lstStyle/>
          <a:p>
            <a:pPr algn="ctr"/>
            <a:r>
              <a:rPr lang="en-US" b="1" dirty="0">
                <a:latin typeface="Century Gothic" panose="020B0502020202020204" pitchFamily="34" charset="0"/>
              </a:rPr>
              <a:t>Stratégie continentale</a:t>
            </a:r>
          </a:p>
        </p:txBody>
      </p:sp>
    </p:spTree>
    <p:extLst>
      <p:ext uri="{BB962C8B-B14F-4D97-AF65-F5344CB8AC3E}">
        <p14:creationId xmlns:p14="http://schemas.microsoft.com/office/powerpoint/2010/main" val="3313986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62A212-9219-4B84-9DE1-B8F628745049}"/>
              </a:ext>
            </a:extLst>
          </p:cNvPr>
          <p:cNvPicPr>
            <a:picLocks noChangeAspect="1"/>
          </p:cNvPicPr>
          <p:nvPr/>
        </p:nvPicPr>
        <p:blipFill rotWithShape="1">
          <a:blip r:embed="rId2"/>
          <a:srcRect t="25058"/>
          <a:stretch/>
        </p:blipFill>
        <p:spPr>
          <a:xfrm>
            <a:off x="1156272" y="983319"/>
            <a:ext cx="4493978" cy="2525913"/>
          </a:xfrm>
          <a:prstGeom prst="rect">
            <a:avLst/>
          </a:prstGeom>
        </p:spPr>
      </p:pic>
      <p:pic>
        <p:nvPicPr>
          <p:cNvPr id="5" name="Picture 4">
            <a:extLst>
              <a:ext uri="{FF2B5EF4-FFF2-40B4-BE49-F238E27FC236}">
                <a16:creationId xmlns:a16="http://schemas.microsoft.com/office/drawing/2014/main" id="{7A762232-BE83-4043-AE89-84E9E17E6F61}"/>
              </a:ext>
            </a:extLst>
          </p:cNvPr>
          <p:cNvPicPr>
            <a:picLocks noChangeAspect="1"/>
          </p:cNvPicPr>
          <p:nvPr/>
        </p:nvPicPr>
        <p:blipFill>
          <a:blip r:embed="rId3"/>
          <a:stretch>
            <a:fillRect/>
          </a:stretch>
        </p:blipFill>
        <p:spPr>
          <a:xfrm>
            <a:off x="1156271" y="3650644"/>
            <a:ext cx="4493977" cy="2950478"/>
          </a:xfrm>
          <a:prstGeom prst="rect">
            <a:avLst/>
          </a:prstGeom>
        </p:spPr>
      </p:pic>
      <p:pic>
        <p:nvPicPr>
          <p:cNvPr id="7" name="Picture 6">
            <a:extLst>
              <a:ext uri="{FF2B5EF4-FFF2-40B4-BE49-F238E27FC236}">
                <a16:creationId xmlns:a16="http://schemas.microsoft.com/office/drawing/2014/main" id="{01786614-AD74-4C1D-BA4D-CA5A91603605}"/>
              </a:ext>
            </a:extLst>
          </p:cNvPr>
          <p:cNvPicPr>
            <a:picLocks noChangeAspect="1"/>
          </p:cNvPicPr>
          <p:nvPr/>
        </p:nvPicPr>
        <p:blipFill rotWithShape="1">
          <a:blip r:embed="rId4"/>
          <a:srcRect b="24222"/>
          <a:stretch/>
        </p:blipFill>
        <p:spPr>
          <a:xfrm>
            <a:off x="6160142" y="983320"/>
            <a:ext cx="5168124" cy="2119573"/>
          </a:xfrm>
          <a:prstGeom prst="rect">
            <a:avLst/>
          </a:prstGeom>
        </p:spPr>
      </p:pic>
      <p:sp>
        <p:nvSpPr>
          <p:cNvPr id="8" name="TextBox 7">
            <a:extLst>
              <a:ext uri="{FF2B5EF4-FFF2-40B4-BE49-F238E27FC236}">
                <a16:creationId xmlns:a16="http://schemas.microsoft.com/office/drawing/2014/main" id="{DED1529F-2ED8-4A50-B23B-AB89481135E6}"/>
              </a:ext>
            </a:extLst>
          </p:cNvPr>
          <p:cNvSpPr txBox="1"/>
          <p:nvPr/>
        </p:nvSpPr>
        <p:spPr>
          <a:xfrm>
            <a:off x="5771776" y="3138218"/>
            <a:ext cx="6194694" cy="3477875"/>
          </a:xfrm>
          <a:prstGeom prst="rect">
            <a:avLst/>
          </a:prstGeom>
          <a:noFill/>
        </p:spPr>
        <p:txBody>
          <a:bodyPr wrap="square" rtlCol="0">
            <a:spAutoFit/>
          </a:bodyPr>
          <a:lstStyle/>
          <a:p>
            <a:pPr marL="342900" indent="-342900">
              <a:buAutoNum type="alphaUcPeriod"/>
            </a:pPr>
            <a:r>
              <a:rPr lang="en-US" sz="2000" dirty="0"/>
              <a:t>Atelier consultatif d'experts, </a:t>
            </a:r>
            <a:r>
              <a:rPr lang="en-US" sz="2000" i="1" dirty="0"/>
              <a:t>Naivasha, Kenya. 3 - 5 oct. 2023 </a:t>
            </a:r>
          </a:p>
          <a:p>
            <a:pPr marL="342900" indent="-342900">
              <a:buFontTx/>
              <a:buAutoNum type="alphaUcPeriod"/>
            </a:pPr>
            <a:r>
              <a:rPr lang="en-US" sz="2000" dirty="0"/>
              <a:t>Stratégie continentale pour l'intégration de la dimension de genre dans la biodiversité aquatique et la gestion environnementale. </a:t>
            </a:r>
            <a:r>
              <a:rPr lang="en-US" sz="2000" i="1" dirty="0"/>
              <a:t>Novembre 2023. </a:t>
            </a:r>
            <a:endParaRPr lang="en-US" sz="2000" dirty="0"/>
          </a:p>
          <a:p>
            <a:pPr marL="342900" indent="-342900">
              <a:buAutoNum type="alphaUcPeriod"/>
            </a:pPr>
            <a:r>
              <a:rPr lang="en-US" sz="2000" dirty="0"/>
              <a:t>Atelier virtuel de validation.</a:t>
            </a:r>
            <a:r>
              <a:rPr lang="en-US" sz="2000" i="1" dirty="0"/>
              <a:t> Nairobi, Kenya. 5 déc. 2023</a:t>
            </a:r>
          </a:p>
          <a:p>
            <a:pPr marL="342900" indent="-342900">
              <a:buAutoNum type="alphaUcPeriod"/>
            </a:pPr>
            <a:r>
              <a:rPr lang="en-US" sz="2000" dirty="0"/>
              <a:t>Évaluation des moyens de subsistance des communautés. UICN/UA-IBAR</a:t>
            </a:r>
            <a:r>
              <a:rPr lang="en-US" sz="2000" i="1" dirty="0"/>
              <a:t>, 8-12 avril 2024</a:t>
            </a:r>
          </a:p>
          <a:p>
            <a:pPr marL="342900" indent="-342900">
              <a:buAutoNum type="alphaUcPeriod"/>
            </a:pPr>
            <a:r>
              <a:rPr lang="en-US" sz="2000" dirty="0" err="1"/>
              <a:t>Mabuyi</a:t>
            </a:r>
            <a:r>
              <a:rPr lang="en-US" sz="2000" dirty="0"/>
              <a:t> Development Planners, Afrique du Sud (ONG), </a:t>
            </a:r>
            <a:r>
              <a:rPr lang="en-US" sz="2000" i="1" dirty="0"/>
              <a:t>juin 2024</a:t>
            </a:r>
          </a:p>
        </p:txBody>
      </p:sp>
      <p:sp>
        <p:nvSpPr>
          <p:cNvPr id="9" name="TextBox 8">
            <a:extLst>
              <a:ext uri="{FF2B5EF4-FFF2-40B4-BE49-F238E27FC236}">
                <a16:creationId xmlns:a16="http://schemas.microsoft.com/office/drawing/2014/main" id="{FC46786B-5AB7-4DF3-82CE-11D20FEA30C8}"/>
              </a:ext>
            </a:extLst>
          </p:cNvPr>
          <p:cNvSpPr txBox="1"/>
          <p:nvPr/>
        </p:nvSpPr>
        <p:spPr>
          <a:xfrm>
            <a:off x="1136814" y="1149138"/>
            <a:ext cx="594710" cy="400110"/>
          </a:xfrm>
          <a:prstGeom prst="rect">
            <a:avLst/>
          </a:prstGeom>
          <a:noFill/>
        </p:spPr>
        <p:txBody>
          <a:bodyPr wrap="square" rtlCol="0">
            <a:spAutoFit/>
          </a:bodyPr>
          <a:lstStyle/>
          <a:p>
            <a:r>
              <a:rPr lang="en-US" sz="2000" b="1" dirty="0"/>
              <a:t>A</a:t>
            </a:r>
          </a:p>
        </p:txBody>
      </p:sp>
      <p:sp>
        <p:nvSpPr>
          <p:cNvPr id="11" name="TextBox 10">
            <a:extLst>
              <a:ext uri="{FF2B5EF4-FFF2-40B4-BE49-F238E27FC236}">
                <a16:creationId xmlns:a16="http://schemas.microsoft.com/office/drawing/2014/main" id="{95FEFAC8-502A-464F-8069-DACC1347D3AC}"/>
              </a:ext>
            </a:extLst>
          </p:cNvPr>
          <p:cNvSpPr txBox="1"/>
          <p:nvPr/>
        </p:nvSpPr>
        <p:spPr>
          <a:xfrm>
            <a:off x="1250304" y="3678050"/>
            <a:ext cx="594710" cy="400110"/>
          </a:xfrm>
          <a:prstGeom prst="rect">
            <a:avLst/>
          </a:prstGeom>
          <a:noFill/>
        </p:spPr>
        <p:txBody>
          <a:bodyPr wrap="square" rtlCol="0">
            <a:spAutoFit/>
          </a:bodyPr>
          <a:lstStyle/>
          <a:p>
            <a:r>
              <a:rPr lang="en-US" sz="2000" b="1" dirty="0"/>
              <a:t>B</a:t>
            </a:r>
          </a:p>
        </p:txBody>
      </p:sp>
      <p:sp>
        <p:nvSpPr>
          <p:cNvPr id="12" name="TextBox 11">
            <a:extLst>
              <a:ext uri="{FF2B5EF4-FFF2-40B4-BE49-F238E27FC236}">
                <a16:creationId xmlns:a16="http://schemas.microsoft.com/office/drawing/2014/main" id="{6A13AA6A-E2DB-421C-9CFC-784A69908550}"/>
              </a:ext>
            </a:extLst>
          </p:cNvPr>
          <p:cNvSpPr txBox="1"/>
          <p:nvPr/>
        </p:nvSpPr>
        <p:spPr>
          <a:xfrm>
            <a:off x="6383265" y="1149138"/>
            <a:ext cx="594710" cy="400110"/>
          </a:xfrm>
          <a:prstGeom prst="rect">
            <a:avLst/>
          </a:prstGeom>
          <a:noFill/>
        </p:spPr>
        <p:txBody>
          <a:bodyPr wrap="square" rtlCol="0">
            <a:spAutoFit/>
          </a:bodyPr>
          <a:lstStyle/>
          <a:p>
            <a:r>
              <a:rPr lang="en-US" sz="2000" b="1" dirty="0"/>
              <a:t>C</a:t>
            </a:r>
          </a:p>
        </p:txBody>
      </p:sp>
      <p:sp>
        <p:nvSpPr>
          <p:cNvPr id="14" name="Title 1">
            <a:extLst>
              <a:ext uri="{FF2B5EF4-FFF2-40B4-BE49-F238E27FC236}">
                <a16:creationId xmlns:a16="http://schemas.microsoft.com/office/drawing/2014/main" id="{BD6780CE-DF89-4DCB-A147-230181C5CA61}"/>
              </a:ext>
            </a:extLst>
          </p:cNvPr>
          <p:cNvSpPr>
            <a:spLocks noGrp="1"/>
          </p:cNvSpPr>
          <p:nvPr>
            <p:ph type="title"/>
          </p:nvPr>
        </p:nvSpPr>
        <p:spPr>
          <a:xfrm>
            <a:off x="376199" y="222950"/>
            <a:ext cx="10791154" cy="866843"/>
          </a:xfrm>
          <a:noFill/>
        </p:spPr>
        <p:txBody>
          <a:bodyPr>
            <a:noAutofit/>
          </a:bodyPr>
          <a:lstStyle/>
          <a:p>
            <a:pPr algn="l"/>
            <a:r>
              <a:rPr lang="en-US" sz="2800" dirty="0">
                <a:latin typeface="Century Gothic" panose="020B0502020202020204" pitchFamily="34" charset="0"/>
              </a:rPr>
              <a:t>Résumé des activités au titre de l'objectif stratégique 4</a:t>
            </a:r>
            <a:br>
              <a:rPr lang="en-US" sz="2800" dirty="0">
                <a:latin typeface="Century Gothic" panose="020B0502020202020204" pitchFamily="34" charset="0"/>
              </a:rPr>
            </a:br>
            <a:endParaRPr lang="en-US" sz="2800" dirty="0">
              <a:latin typeface="Century Gothic" panose="020B0502020202020204" pitchFamily="34" charset="0"/>
            </a:endParaRPr>
          </a:p>
        </p:txBody>
      </p:sp>
    </p:spTree>
    <p:extLst>
      <p:ext uri="{BB962C8B-B14F-4D97-AF65-F5344CB8AC3E}">
        <p14:creationId xmlns:p14="http://schemas.microsoft.com/office/powerpoint/2010/main" val="143619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AFE1-C859-4CAC-8777-E05B739E4472}"/>
              </a:ext>
            </a:extLst>
          </p:cNvPr>
          <p:cNvSpPr>
            <a:spLocks noGrp="1"/>
          </p:cNvSpPr>
          <p:nvPr>
            <p:ph type="title"/>
          </p:nvPr>
        </p:nvSpPr>
        <p:spPr>
          <a:xfrm>
            <a:off x="564204" y="136183"/>
            <a:ext cx="11018196" cy="1154991"/>
          </a:xfrm>
        </p:spPr>
        <p:txBody>
          <a:bodyPr>
            <a:noAutofit/>
          </a:bodyPr>
          <a:lstStyle/>
          <a:p>
            <a:r>
              <a:rPr lang="en-US" sz="4000" dirty="0">
                <a:latin typeface="Century Gothic" panose="020B0502020202020204" pitchFamily="34" charset="0"/>
              </a:rPr>
              <a:t>Appui aux États membres de </a:t>
            </a:r>
            <a:r>
              <a:rPr lang="en-US" sz="4000" dirty="0" err="1">
                <a:latin typeface="Century Gothic" panose="020B0502020202020204" pitchFamily="34" charset="0"/>
              </a:rPr>
              <a:t>l'UA</a:t>
            </a:r>
            <a:endParaRPr lang="en-US" sz="4000" dirty="0">
              <a:latin typeface="Century Gothic" panose="020B0502020202020204" pitchFamily="34" charset="0"/>
            </a:endParaRPr>
          </a:p>
        </p:txBody>
      </p:sp>
      <p:pic>
        <p:nvPicPr>
          <p:cNvPr id="4" name="Picture 3">
            <a:extLst>
              <a:ext uri="{FF2B5EF4-FFF2-40B4-BE49-F238E27FC236}">
                <a16:creationId xmlns:a16="http://schemas.microsoft.com/office/drawing/2014/main" id="{2CF2D296-C287-4F71-90BE-AA2FACDA2E8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0067" y="1099297"/>
            <a:ext cx="8151778" cy="5329671"/>
          </a:xfrm>
          <a:prstGeom prst="rect">
            <a:avLst/>
          </a:prstGeom>
          <a:noFill/>
          <a:ln>
            <a:solidFill>
              <a:srgbClr val="002060"/>
            </a:solidFill>
          </a:ln>
        </p:spPr>
      </p:pic>
    </p:spTree>
    <p:extLst>
      <p:ext uri="{BB962C8B-B14F-4D97-AF65-F5344CB8AC3E}">
        <p14:creationId xmlns:p14="http://schemas.microsoft.com/office/powerpoint/2010/main" val="2593843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AFE1-C859-4CAC-8777-E05B739E4472}"/>
              </a:ext>
            </a:extLst>
          </p:cNvPr>
          <p:cNvSpPr>
            <a:spLocks noGrp="1"/>
          </p:cNvSpPr>
          <p:nvPr>
            <p:ph type="title"/>
          </p:nvPr>
        </p:nvSpPr>
        <p:spPr>
          <a:xfrm>
            <a:off x="564204" y="136183"/>
            <a:ext cx="11018196" cy="1154991"/>
          </a:xfrm>
        </p:spPr>
        <p:txBody>
          <a:bodyPr>
            <a:noAutofit/>
          </a:bodyPr>
          <a:lstStyle/>
          <a:p>
            <a:r>
              <a:rPr lang="en-US" sz="3600" dirty="0">
                <a:latin typeface="Century Gothic" panose="020B0502020202020204" pitchFamily="34" charset="0"/>
              </a:rPr>
              <a:t>Appui aux États membres de </a:t>
            </a:r>
            <a:r>
              <a:rPr lang="en-US" sz="3600" dirty="0" err="1">
                <a:latin typeface="Century Gothic" panose="020B0502020202020204" pitchFamily="34" charset="0"/>
              </a:rPr>
              <a:t>l'UA</a:t>
            </a:r>
            <a:endParaRPr lang="en-US" sz="3600" dirty="0">
              <a:latin typeface="Century Gothic" panose="020B0502020202020204" pitchFamily="34" charset="0"/>
            </a:endParaRPr>
          </a:p>
        </p:txBody>
      </p:sp>
      <p:pic>
        <p:nvPicPr>
          <p:cNvPr id="3" name="Picture 2">
            <a:extLst>
              <a:ext uri="{FF2B5EF4-FFF2-40B4-BE49-F238E27FC236}">
                <a16:creationId xmlns:a16="http://schemas.microsoft.com/office/drawing/2014/main" id="{E110AC8F-2A9F-EE3D-AEC8-71DA243104A6}"/>
              </a:ext>
            </a:extLst>
          </p:cNvPr>
          <p:cNvPicPr>
            <a:picLocks noChangeAspect="1"/>
          </p:cNvPicPr>
          <p:nvPr/>
        </p:nvPicPr>
        <p:blipFill>
          <a:blip r:embed="rId2"/>
          <a:stretch>
            <a:fillRect/>
          </a:stretch>
        </p:blipFill>
        <p:spPr>
          <a:xfrm>
            <a:off x="2263697" y="1471962"/>
            <a:ext cx="8374565" cy="3992136"/>
          </a:xfrm>
          <a:prstGeom prst="rect">
            <a:avLst/>
          </a:prstGeom>
        </p:spPr>
      </p:pic>
      <p:sp>
        <p:nvSpPr>
          <p:cNvPr id="4" name="TextBox 3">
            <a:extLst>
              <a:ext uri="{FF2B5EF4-FFF2-40B4-BE49-F238E27FC236}">
                <a16:creationId xmlns:a16="http://schemas.microsoft.com/office/drawing/2014/main" id="{3CC29B89-E0AD-BD36-3C86-F41DE5F508AB}"/>
              </a:ext>
            </a:extLst>
          </p:cNvPr>
          <p:cNvSpPr txBox="1"/>
          <p:nvPr/>
        </p:nvSpPr>
        <p:spPr>
          <a:xfrm>
            <a:off x="2096429" y="5464098"/>
            <a:ext cx="8798312" cy="830997"/>
          </a:xfrm>
          <a:prstGeom prst="rect">
            <a:avLst/>
          </a:prstGeom>
          <a:noFill/>
        </p:spPr>
        <p:txBody>
          <a:bodyPr wrap="square" rtlCol="0">
            <a:spAutoFit/>
          </a:bodyPr>
          <a:lstStyle/>
          <a:p>
            <a:r>
              <a:rPr lang="en-US" sz="1600" b="1" dirty="0"/>
              <a:t>Atelier consultatif national pour l’élaboration d’une stratégie inclusive et délibérée en faveur de la biodiversité en tant que point d’entrée important pour l’autonomisation des femmes dans la biodiversité aquatique et la gestion environnementale - Addis-Abeba, Éthiopie. 20-21 </a:t>
            </a:r>
            <a:r>
              <a:rPr lang="en-US" sz="1600" b="1" dirty="0" err="1"/>
              <a:t>juin</a:t>
            </a:r>
            <a:r>
              <a:rPr lang="en-US" sz="1600" b="1" dirty="0"/>
              <a:t> 2023. </a:t>
            </a:r>
          </a:p>
        </p:txBody>
      </p:sp>
    </p:spTree>
    <p:extLst>
      <p:ext uri="{BB962C8B-B14F-4D97-AF65-F5344CB8AC3E}">
        <p14:creationId xmlns:p14="http://schemas.microsoft.com/office/powerpoint/2010/main" val="3921769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AC99-79AB-4730-BEFE-2EFA4026796F}"/>
              </a:ext>
            </a:extLst>
          </p:cNvPr>
          <p:cNvSpPr>
            <a:spLocks noGrp="1"/>
          </p:cNvSpPr>
          <p:nvPr>
            <p:ph type="title"/>
          </p:nvPr>
        </p:nvSpPr>
        <p:spPr>
          <a:xfrm>
            <a:off x="1005840" y="-1"/>
            <a:ext cx="11186160" cy="952107"/>
          </a:xfrm>
          <a:noFill/>
        </p:spPr>
        <p:txBody>
          <a:bodyPr>
            <a:noAutofit/>
          </a:bodyPr>
          <a:lstStyle/>
          <a:p>
            <a:pPr algn="l"/>
            <a:r>
              <a:rPr lang="en-US" sz="3200" dirty="0">
                <a:latin typeface="Century Gothic" panose="020B0502020202020204" pitchFamily="34" charset="0"/>
              </a:rPr>
              <a:t>Objectifs de l'atelier consultatif national </a:t>
            </a:r>
            <a:endParaRPr lang="en-KE" sz="3200" dirty="0">
              <a:latin typeface="Century Gothic" panose="020B0502020202020204" pitchFamily="34" charset="0"/>
            </a:endParaRPr>
          </a:p>
        </p:txBody>
      </p:sp>
      <p:sp>
        <p:nvSpPr>
          <p:cNvPr id="13" name="TextBox 12">
            <a:extLst>
              <a:ext uri="{FF2B5EF4-FFF2-40B4-BE49-F238E27FC236}">
                <a16:creationId xmlns:a16="http://schemas.microsoft.com/office/drawing/2014/main" id="{DA53C465-969D-4141-9EDF-A88E8A0BD0ED}"/>
              </a:ext>
            </a:extLst>
          </p:cNvPr>
          <p:cNvSpPr txBox="1"/>
          <p:nvPr/>
        </p:nvSpPr>
        <p:spPr>
          <a:xfrm>
            <a:off x="1074717" y="3804372"/>
            <a:ext cx="10893197" cy="1826397"/>
          </a:xfrm>
          <a:prstGeom prst="rect">
            <a:avLst/>
          </a:prstGeom>
          <a:solidFill>
            <a:schemeClr val="bg1"/>
          </a:solidFill>
        </p:spPr>
        <p:txBody>
          <a:bodyPr wrap="square">
            <a:spAutoFit/>
          </a:bodyPr>
          <a:lstStyle/>
          <a:p>
            <a:pPr>
              <a:lnSpc>
                <a:spcPct val="107000"/>
              </a:lnSpc>
              <a:spcAft>
                <a:spcPts val="800"/>
              </a:spcAft>
            </a:pPr>
            <a:r>
              <a:rPr lang="en-US" sz="2400" dirty="0">
                <a:effectLst/>
                <a:latin typeface="Century Gothic" panose="020B0502020202020204" pitchFamily="34" charset="0"/>
                <a:ea typeface="Calibri" panose="020F0502020204030204" pitchFamily="34" charset="0"/>
                <a:cs typeface="Times New Roman" panose="02020603050405020304" pitchFamily="18" charset="0"/>
              </a:rPr>
              <a:t>Plus précisément, l'atelier permettra d'atteindre les objectifs suivants :</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Ø"/>
            </a:pPr>
            <a:r>
              <a:rPr lang="en-US" sz="2400" dirty="0">
                <a:effectLst/>
                <a:latin typeface="Century Gothic" panose="020B0502020202020204" pitchFamily="34" charset="0"/>
                <a:ea typeface="Calibri" panose="020F0502020204030204" pitchFamily="34" charset="0"/>
                <a:cs typeface="Times New Roman" panose="02020603050405020304" pitchFamily="18" charset="0"/>
              </a:rPr>
              <a:t>Faire connaître la stratégie continentale de </a:t>
            </a:r>
            <a:r>
              <a:rPr lang="en-US" sz="2400" dirty="0" err="1">
                <a:effectLst/>
                <a:latin typeface="Century Gothic" panose="020B0502020202020204" pitchFamily="34" charset="0"/>
                <a:ea typeface="Calibri" panose="020F0502020204030204" pitchFamily="34" charset="0"/>
                <a:cs typeface="Times New Roman" panose="02020603050405020304" pitchFamily="18" charset="0"/>
              </a:rPr>
              <a:t>l'UA</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-BIRA sur l'intégration de la dimension de genre dans la conservation de la biodiversité aquatique et la gestion </a:t>
            </a:r>
            <a:r>
              <a:rPr lang="en-US" sz="2400" dirty="0" err="1">
                <a:effectLst/>
                <a:latin typeface="Century Gothic" panose="020B0502020202020204" pitchFamily="34" charset="0"/>
                <a:ea typeface="Calibri" panose="020F0502020204030204" pitchFamily="34" charset="0"/>
                <a:cs typeface="Times New Roman" panose="02020603050405020304" pitchFamily="18" charset="0"/>
              </a:rPr>
              <a:t>environnementale</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a:t>
            </a:r>
          </a:p>
        </p:txBody>
      </p:sp>
      <p:sp>
        <p:nvSpPr>
          <p:cNvPr id="15" name="TextBox 14">
            <a:extLst>
              <a:ext uri="{FF2B5EF4-FFF2-40B4-BE49-F238E27FC236}">
                <a16:creationId xmlns:a16="http://schemas.microsoft.com/office/drawing/2014/main" id="{F0841922-3A87-45AF-8A85-B1026AE84786}"/>
              </a:ext>
            </a:extLst>
          </p:cNvPr>
          <p:cNvSpPr txBox="1"/>
          <p:nvPr/>
        </p:nvSpPr>
        <p:spPr>
          <a:xfrm>
            <a:off x="1044042" y="1006025"/>
            <a:ext cx="10954548" cy="2432910"/>
          </a:xfrm>
          <a:custGeom>
            <a:avLst/>
            <a:gdLst>
              <a:gd name="connsiteX0" fmla="*/ 0 w 10885210"/>
              <a:gd name="connsiteY0" fmla="*/ 0 h 1384161"/>
              <a:gd name="connsiteX1" fmla="*/ 10885210 w 10885210"/>
              <a:gd name="connsiteY1" fmla="*/ 0 h 1384161"/>
              <a:gd name="connsiteX2" fmla="*/ 10885210 w 10885210"/>
              <a:gd name="connsiteY2" fmla="*/ 1384161 h 1384161"/>
              <a:gd name="connsiteX3" fmla="*/ 0 w 10885210"/>
              <a:gd name="connsiteY3" fmla="*/ 1384161 h 1384161"/>
              <a:gd name="connsiteX4" fmla="*/ 0 w 10885210"/>
              <a:gd name="connsiteY4" fmla="*/ 0 h 1384161"/>
              <a:gd name="connsiteX0" fmla="*/ 26002 w 10911212"/>
              <a:gd name="connsiteY0" fmla="*/ 0 h 1639847"/>
              <a:gd name="connsiteX1" fmla="*/ 10911212 w 10911212"/>
              <a:gd name="connsiteY1" fmla="*/ 0 h 1639847"/>
              <a:gd name="connsiteX2" fmla="*/ 10911212 w 10911212"/>
              <a:gd name="connsiteY2" fmla="*/ 1384161 h 1639847"/>
              <a:gd name="connsiteX3" fmla="*/ 0 w 10911212"/>
              <a:gd name="connsiteY3" fmla="*/ 1639847 h 1639847"/>
              <a:gd name="connsiteX4" fmla="*/ 26002 w 10911212"/>
              <a:gd name="connsiteY4" fmla="*/ 0 h 1639847"/>
              <a:gd name="connsiteX0" fmla="*/ 26002 w 10950215"/>
              <a:gd name="connsiteY0" fmla="*/ 0 h 1639847"/>
              <a:gd name="connsiteX1" fmla="*/ 10911212 w 10950215"/>
              <a:gd name="connsiteY1" fmla="*/ 0 h 1639847"/>
              <a:gd name="connsiteX2" fmla="*/ 10950215 w 10950215"/>
              <a:gd name="connsiteY2" fmla="*/ 1583509 h 1639847"/>
              <a:gd name="connsiteX3" fmla="*/ 0 w 10950215"/>
              <a:gd name="connsiteY3" fmla="*/ 1639847 h 1639847"/>
              <a:gd name="connsiteX4" fmla="*/ 26002 w 10950215"/>
              <a:gd name="connsiteY4" fmla="*/ 0 h 1639847"/>
              <a:gd name="connsiteX0" fmla="*/ 26002 w 10954548"/>
              <a:gd name="connsiteY0" fmla="*/ 0 h 1639847"/>
              <a:gd name="connsiteX1" fmla="*/ 10911212 w 10954548"/>
              <a:gd name="connsiteY1" fmla="*/ 0 h 1639847"/>
              <a:gd name="connsiteX2" fmla="*/ 10954548 w 10954548"/>
              <a:gd name="connsiteY2" fmla="*/ 1609511 h 1639847"/>
              <a:gd name="connsiteX3" fmla="*/ 0 w 10954548"/>
              <a:gd name="connsiteY3" fmla="*/ 1639847 h 1639847"/>
              <a:gd name="connsiteX4" fmla="*/ 26002 w 10954548"/>
              <a:gd name="connsiteY4" fmla="*/ 0 h 1639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4548" h="1639847">
                <a:moveTo>
                  <a:pt x="26002" y="0"/>
                </a:moveTo>
                <a:lnTo>
                  <a:pt x="10911212" y="0"/>
                </a:lnTo>
                <a:lnTo>
                  <a:pt x="10954548" y="1609511"/>
                </a:lnTo>
                <a:lnTo>
                  <a:pt x="0" y="1639847"/>
                </a:lnTo>
                <a:lnTo>
                  <a:pt x="26002" y="0"/>
                </a:lnTo>
                <a:close/>
              </a:path>
            </a:pathLst>
          </a:custGeom>
          <a:solidFill>
            <a:schemeClr val="accent5">
              <a:lumMod val="20000"/>
              <a:lumOff val="80000"/>
            </a:schemeClr>
          </a:solidFill>
          <a:scene3d>
            <a:camera prst="orthographicFront"/>
            <a:lightRig rig="threePt" dir="t"/>
          </a:scene3d>
          <a:sp3d>
            <a:bevelT/>
          </a:sp3d>
        </p:spPr>
        <p:txBody>
          <a:bodyPr wrap="square">
            <a:spAutoFit/>
          </a:bodyPr>
          <a:lstStyle/>
          <a:p>
            <a:pPr>
              <a:lnSpc>
                <a:spcPct val="107000"/>
              </a:lnSpc>
              <a:spcAft>
                <a:spcPts val="800"/>
              </a:spcAft>
            </a:pPr>
            <a:r>
              <a:rPr lang="en-GB" sz="2400" dirty="0">
                <a:effectLst/>
                <a:latin typeface="Century Gothic" panose="020B0502020202020204" pitchFamily="34" charset="0"/>
                <a:ea typeface="Calibri" panose="020F0502020204030204" pitchFamily="34" charset="0"/>
                <a:cs typeface="Times New Roman" panose="02020603050405020304" pitchFamily="18" charset="0"/>
              </a:rPr>
              <a:t>Fournir une plateforme aux parties prenantes pour explorer les moyens de promouvoir l’intégration de la dimension de genre dans la conservation de la biodiversité aquatique et la </a:t>
            </a:r>
            <a:r>
              <a:rPr lang="en-GB" sz="2400" dirty="0">
                <a:latin typeface="Century Gothic" panose="020B0502020202020204" pitchFamily="34" charset="0"/>
                <a:ea typeface="Calibri" panose="020F0502020204030204" pitchFamily="34" charset="0"/>
                <a:cs typeface="Times New Roman" panose="02020603050405020304" pitchFamily="18" charset="0"/>
              </a:rPr>
              <a:t>gestion de l’</a:t>
            </a:r>
            <a:r>
              <a:rPr lang="en-GB" sz="2400" dirty="0">
                <a:effectLst/>
                <a:latin typeface="Century Gothic" panose="020B0502020202020204" pitchFamily="34" charset="0"/>
                <a:ea typeface="Calibri" panose="020F0502020204030204" pitchFamily="34" charset="0"/>
                <a:cs typeface="Times New Roman" panose="02020603050405020304" pitchFamily="18" charset="0"/>
              </a:rPr>
              <a:t>environnement</a:t>
            </a:r>
            <a:r>
              <a:rPr lang="en-GB" sz="2400" dirty="0">
                <a:latin typeface="Century Gothic" panose="020B0502020202020204" pitchFamily="34" charset="0"/>
                <a:ea typeface="Calibri" panose="020F0502020204030204" pitchFamily="34" charset="0"/>
                <a:cs typeface="Times New Roman" panose="02020603050405020304" pitchFamily="18" charset="0"/>
              </a:rPr>
              <a:t> en Côte d’Ivoire, </a:t>
            </a:r>
            <a:r>
              <a:rPr lang="en-GB" sz="2400" dirty="0">
                <a:effectLst/>
                <a:latin typeface="Century Gothic" panose="020B0502020202020204" pitchFamily="34" charset="0"/>
                <a:ea typeface="Calibri" panose="020F0502020204030204" pitchFamily="34" charset="0"/>
                <a:cs typeface="Times New Roman" panose="02020603050405020304" pitchFamily="18" charset="0"/>
              </a:rPr>
              <a:t>afin de s’attaquer aux obstacles liés au genre, qui sont le plus souvent vécus de manière disproportionnée par les femmes, et de les éliminer</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9018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AC99-79AB-4730-BEFE-2EFA4026796F}"/>
              </a:ext>
            </a:extLst>
          </p:cNvPr>
          <p:cNvSpPr>
            <a:spLocks noGrp="1"/>
          </p:cNvSpPr>
          <p:nvPr>
            <p:ph type="title"/>
          </p:nvPr>
        </p:nvSpPr>
        <p:spPr>
          <a:xfrm>
            <a:off x="1005840" y="-1"/>
            <a:ext cx="11186160" cy="952107"/>
          </a:xfrm>
          <a:noFill/>
        </p:spPr>
        <p:txBody>
          <a:bodyPr>
            <a:noAutofit/>
          </a:bodyPr>
          <a:lstStyle/>
          <a:p>
            <a:pPr algn="l"/>
            <a:r>
              <a:rPr lang="en-US" sz="3200" dirty="0">
                <a:latin typeface="Century Gothic" panose="020B0502020202020204" pitchFamily="34" charset="0"/>
              </a:rPr>
              <a:t>Objectifs de l'atelier consultatif national </a:t>
            </a:r>
            <a:endParaRPr lang="en-KE" sz="3200" dirty="0">
              <a:latin typeface="Century Gothic" panose="020B0502020202020204" pitchFamily="34" charset="0"/>
            </a:endParaRPr>
          </a:p>
        </p:txBody>
      </p:sp>
      <p:sp>
        <p:nvSpPr>
          <p:cNvPr id="13" name="TextBox 12">
            <a:extLst>
              <a:ext uri="{FF2B5EF4-FFF2-40B4-BE49-F238E27FC236}">
                <a16:creationId xmlns:a16="http://schemas.microsoft.com/office/drawing/2014/main" id="{DA53C465-969D-4141-9EDF-A88E8A0BD0ED}"/>
              </a:ext>
            </a:extLst>
          </p:cNvPr>
          <p:cNvSpPr txBox="1"/>
          <p:nvPr/>
        </p:nvSpPr>
        <p:spPr>
          <a:xfrm>
            <a:off x="1075057" y="1316857"/>
            <a:ext cx="10893197" cy="3525324"/>
          </a:xfrm>
          <a:prstGeom prst="rect">
            <a:avLst/>
          </a:prstGeom>
          <a:solidFill>
            <a:schemeClr val="bg1"/>
          </a:solidFill>
        </p:spPr>
        <p:txBody>
          <a:bodyPr wrap="square">
            <a:spAutoFit/>
          </a:bodyPr>
          <a:lstStyle/>
          <a:p>
            <a:pPr>
              <a:lnSpc>
                <a:spcPct val="107000"/>
              </a:lnSpc>
              <a:spcAft>
                <a:spcPts val="800"/>
              </a:spcAft>
            </a:pPr>
            <a:r>
              <a:rPr lang="en-US" sz="2400" dirty="0">
                <a:effectLst/>
                <a:latin typeface="Century Gothic" panose="020B0502020202020204" pitchFamily="34" charset="0"/>
                <a:ea typeface="Calibri" panose="020F0502020204030204" pitchFamily="34" charset="0"/>
                <a:cs typeface="Times New Roman" panose="02020603050405020304" pitchFamily="18" charset="0"/>
              </a:rPr>
              <a:t>Plus précisément, l'atelier permettra d'atteindre les objectifs suivants :</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Ø"/>
            </a:pPr>
            <a:r>
              <a:rPr lang="en-US" sz="2400" dirty="0">
                <a:effectLst/>
                <a:latin typeface="Century Gothic" panose="020B0502020202020204" pitchFamily="34" charset="0"/>
                <a:ea typeface="Calibri" panose="020F0502020204030204" pitchFamily="34" charset="0"/>
                <a:cs typeface="Times New Roman" panose="02020603050405020304" pitchFamily="18" charset="0"/>
              </a:rPr>
              <a:t>Identifier les questions et actions prioritaires pour renforcer le rôle des femmes dans la biodiversité aquatique et la gestion de l'environnement en </a:t>
            </a:r>
            <a:r>
              <a:rPr lang="en-US" sz="2400" dirty="0">
                <a:latin typeface="Century Gothic" panose="020B0502020202020204" pitchFamily="34" charset="0"/>
                <a:ea typeface="Calibri" panose="020F0502020204030204" pitchFamily="34" charset="0"/>
                <a:cs typeface="Times New Roman" panose="02020603050405020304" pitchFamily="18" charset="0"/>
              </a:rPr>
              <a:t>Côte d'Ivoire </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a:t>
            </a:r>
          </a:p>
          <a:p>
            <a:pPr marL="342900" lvl="0" indent="-342900" algn="just">
              <a:lnSpc>
                <a:spcPct val="115000"/>
              </a:lnSpc>
              <a:buFont typeface="Wingdings" panose="05000000000000000000" pitchFamily="2" charset="2"/>
              <a:buChar char="Ø"/>
            </a:pPr>
            <a:r>
              <a:rPr lang="en-US" sz="2400" dirty="0" err="1">
                <a:effectLst/>
                <a:latin typeface="Century Gothic" panose="020B0502020202020204" pitchFamily="34" charset="0"/>
                <a:ea typeface="Calibri" panose="020F0502020204030204" pitchFamily="34" charset="0"/>
                <a:cs typeface="Times New Roman" panose="02020603050405020304" pitchFamily="18" charset="0"/>
              </a:rPr>
              <a:t>Élaborer</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une stratégie nationale pour renforcer le rôle des femmes et des jeunes dans la conservation inclusive de la biodiversité aquatique et la gestion intégrée en </a:t>
            </a:r>
            <a:r>
              <a:rPr lang="en-US" sz="2400" dirty="0">
                <a:latin typeface="Century Gothic" panose="020B0502020202020204" pitchFamily="34" charset="0"/>
                <a:ea typeface="Calibri" panose="020F0502020204030204" pitchFamily="34" charset="0"/>
                <a:cs typeface="Times New Roman" panose="02020603050405020304" pitchFamily="18" charset="0"/>
              </a:rPr>
              <a:t>Côte d'Ivoire </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a:t>
            </a:r>
          </a:p>
          <a:p>
            <a:pPr marL="342900" lvl="0" indent="-342900" algn="just">
              <a:lnSpc>
                <a:spcPct val="115000"/>
              </a:lnSpc>
              <a:spcAft>
                <a:spcPts val="800"/>
              </a:spcAft>
              <a:buFont typeface="Wingdings" panose="05000000000000000000" pitchFamily="2" charset="2"/>
              <a:buChar char="Ø"/>
            </a:pP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Adopter les résultats ou recommandations pour les travaux futurs. </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750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0B5E4-1AEA-6F1C-95D6-281E742F4A6F}"/>
              </a:ext>
            </a:extLst>
          </p:cNvPr>
          <p:cNvSpPr>
            <a:spLocks noGrp="1"/>
          </p:cNvSpPr>
          <p:nvPr>
            <p:ph type="title"/>
          </p:nvPr>
        </p:nvSpPr>
        <p:spPr>
          <a:xfrm>
            <a:off x="609600" y="274638"/>
            <a:ext cx="10972800" cy="563562"/>
          </a:xfrm>
        </p:spPr>
        <p:txBody>
          <a:bodyPr>
            <a:normAutofit fontScale="90000"/>
          </a:bodyPr>
          <a:lstStyle/>
          <a:p>
            <a:r>
              <a:rPr lang="en-KE" sz="3200" dirty="0">
                <a:latin typeface="Century Gothic" panose="020B0502020202020204" pitchFamily="34" charset="0"/>
              </a:rPr>
              <a:t>Résultats escomptés de l'atelier</a:t>
            </a:r>
          </a:p>
        </p:txBody>
      </p:sp>
      <p:sp>
        <p:nvSpPr>
          <p:cNvPr id="4" name="TextBox 3">
            <a:extLst>
              <a:ext uri="{FF2B5EF4-FFF2-40B4-BE49-F238E27FC236}">
                <a16:creationId xmlns:a16="http://schemas.microsoft.com/office/drawing/2014/main" id="{84E92889-57C9-BD91-9235-6A48F4A15CE8}"/>
              </a:ext>
            </a:extLst>
          </p:cNvPr>
          <p:cNvSpPr txBox="1"/>
          <p:nvPr/>
        </p:nvSpPr>
        <p:spPr>
          <a:xfrm>
            <a:off x="1078030" y="971356"/>
            <a:ext cx="10885210" cy="2432910"/>
          </a:xfrm>
          <a:prstGeom prst="rect">
            <a:avLst/>
          </a:prstGeom>
          <a:solidFill>
            <a:schemeClr val="accent5">
              <a:lumMod val="20000"/>
              <a:lumOff val="80000"/>
            </a:schemeClr>
          </a:solidFill>
          <a:scene3d>
            <a:camera prst="orthographicFront"/>
            <a:lightRig rig="threePt" dir="t"/>
          </a:scene3d>
          <a:sp3d>
            <a:bevelT/>
          </a:sp3d>
        </p:spPr>
        <p:txBody>
          <a:bodyPr wrap="square">
            <a:spAutoFit/>
          </a:bodyPr>
          <a:lstStyle/>
          <a:p>
            <a:pPr>
              <a:lnSpc>
                <a:spcPct val="107000"/>
              </a:lnSpc>
              <a:spcAft>
                <a:spcPts val="800"/>
              </a:spcAft>
            </a:pPr>
            <a:r>
              <a:rPr lang="en-GB" sz="2400" dirty="0">
                <a:latin typeface="Century Gothic" panose="020B0502020202020204" pitchFamily="34" charset="0"/>
                <a:ea typeface="Calibri" panose="020F0502020204030204" pitchFamily="34" charset="0"/>
                <a:cs typeface="Times New Roman" panose="02020603050405020304" pitchFamily="18" charset="0"/>
              </a:rPr>
              <a:t>Les </a:t>
            </a:r>
            <a:r>
              <a:rPr lang="en-GB" sz="2400" dirty="0">
                <a:effectLst/>
                <a:latin typeface="Century Gothic" panose="020B0502020202020204" pitchFamily="34" charset="0"/>
                <a:ea typeface="Calibri" panose="020F0502020204030204" pitchFamily="34" charset="0"/>
                <a:cs typeface="Times New Roman" panose="02020603050405020304" pitchFamily="18" charset="0"/>
              </a:rPr>
              <a:t>parties prenantes</a:t>
            </a:r>
            <a:r>
              <a:rPr lang="en-GB" sz="2400" dirty="0">
                <a:latin typeface="Century Gothic" panose="020B0502020202020204" pitchFamily="34" charset="0"/>
                <a:ea typeface="Calibri" panose="020F0502020204030204" pitchFamily="34" charset="0"/>
                <a:cs typeface="Times New Roman" panose="02020603050405020304" pitchFamily="18" charset="0"/>
              </a:rPr>
              <a:t> nationales</a:t>
            </a:r>
            <a:r>
              <a:rPr lang="en-GB" sz="2400" dirty="0">
                <a:effectLst/>
                <a:latin typeface="Century Gothic" panose="020B0502020202020204" pitchFamily="34" charset="0"/>
                <a:ea typeface="Calibri" panose="020F0502020204030204" pitchFamily="34" charset="0"/>
                <a:cs typeface="Times New Roman" panose="02020603050405020304" pitchFamily="18" charset="0"/>
              </a:rPr>
              <a:t> ont fourni une plate-forme pour explorer les moyens de promouvoir l’intégration de la dimension de genre dans la conservation de la biodiversité aquatique et la </a:t>
            </a:r>
            <a:r>
              <a:rPr lang="en-GB" sz="2400" dirty="0">
                <a:latin typeface="Century Gothic" panose="020B0502020202020204" pitchFamily="34" charset="0"/>
                <a:ea typeface="Calibri" panose="020F0502020204030204" pitchFamily="34" charset="0"/>
                <a:cs typeface="Times New Roman" panose="02020603050405020304" pitchFamily="18" charset="0"/>
              </a:rPr>
              <a:t>gestion de l’</a:t>
            </a:r>
            <a:r>
              <a:rPr lang="en-GB" sz="2400" dirty="0">
                <a:effectLst/>
                <a:latin typeface="Century Gothic" panose="020B0502020202020204" pitchFamily="34" charset="0"/>
                <a:ea typeface="Calibri" panose="020F0502020204030204" pitchFamily="34" charset="0"/>
                <a:cs typeface="Times New Roman" panose="02020603050405020304" pitchFamily="18" charset="0"/>
              </a:rPr>
              <a:t>environnement</a:t>
            </a:r>
            <a:r>
              <a:rPr lang="en-GB" sz="2400" dirty="0">
                <a:latin typeface="Century Gothic" panose="020B0502020202020204" pitchFamily="34" charset="0"/>
                <a:ea typeface="Calibri" panose="020F0502020204030204" pitchFamily="34" charset="0"/>
                <a:cs typeface="Times New Roman" panose="02020603050405020304" pitchFamily="18" charset="0"/>
              </a:rPr>
              <a:t> en Côte d’Ivoire, </a:t>
            </a:r>
            <a:r>
              <a:rPr lang="en-GB" sz="2400" dirty="0">
                <a:effectLst/>
                <a:latin typeface="Century Gothic" panose="020B0502020202020204" pitchFamily="34" charset="0"/>
                <a:ea typeface="Calibri" panose="020F0502020204030204" pitchFamily="34" charset="0"/>
                <a:cs typeface="Times New Roman" panose="02020603050405020304" pitchFamily="18" charset="0"/>
              </a:rPr>
              <a:t>afin d’aborder et de supprimer les obstacles liés au genre, qui sont le plus souvent vécus de manière disproportionnée par les femmes</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id="{2BA28B5B-249D-8DE1-4559-41FDE9D873BF}"/>
              </a:ext>
            </a:extLst>
          </p:cNvPr>
          <p:cNvSpPr txBox="1">
            <a:spLocks noGrp="1"/>
          </p:cNvSpPr>
          <p:nvPr>
            <p:ph idx="1"/>
          </p:nvPr>
        </p:nvSpPr>
        <p:spPr>
          <a:xfrm>
            <a:off x="1078030" y="3431345"/>
            <a:ext cx="10885210" cy="2604559"/>
          </a:xfrm>
          <a:prstGeom prst="rect">
            <a:avLst/>
          </a:prstGeom>
          <a:solidFill>
            <a:schemeClr val="bg1"/>
          </a:solidFill>
        </p:spPr>
        <p:txBody>
          <a:bodyPr wrap="square">
            <a:spAutoFit/>
          </a:bodyPr>
          <a:lstStyle/>
          <a:p>
            <a:pPr>
              <a:lnSpc>
                <a:spcPct val="107000"/>
              </a:lnSpc>
              <a:spcAft>
                <a:spcPts val="800"/>
              </a:spcAft>
            </a:pPr>
            <a:r>
              <a:rPr lang="en-US" sz="2200" dirty="0">
                <a:effectLst/>
                <a:latin typeface="Century Gothic" panose="020B0502020202020204" pitchFamily="34" charset="0"/>
                <a:ea typeface="Calibri" panose="020F0502020204030204" pitchFamily="34" charset="0"/>
                <a:cs typeface="Times New Roman" panose="02020603050405020304" pitchFamily="18" charset="0"/>
              </a:rPr>
              <a:t>Plus précisément, l'atelier permettra d'atteindre les </a:t>
            </a:r>
            <a:r>
              <a:rPr lang="en-US" sz="2200" dirty="0">
                <a:latin typeface="Century Gothic" panose="020B0502020202020204" pitchFamily="34" charset="0"/>
                <a:ea typeface="Calibri" panose="020F0502020204030204" pitchFamily="34" charset="0"/>
                <a:cs typeface="Times New Roman" panose="02020603050405020304" pitchFamily="18" charset="0"/>
              </a:rPr>
              <a:t>résultats</a:t>
            </a:r>
            <a:r>
              <a:rPr lang="en-US" sz="2200" dirty="0">
                <a:effectLst/>
                <a:latin typeface="Century Gothic" panose="020B0502020202020204" pitchFamily="34" charset="0"/>
                <a:ea typeface="Calibri" panose="020F0502020204030204" pitchFamily="34" charset="0"/>
                <a:cs typeface="Times New Roman" panose="02020603050405020304" pitchFamily="18" charset="0"/>
              </a:rPr>
              <a:t> suivants :</a:t>
            </a:r>
            <a:endParaRPr lang="en-GH" sz="2200" dirty="0">
              <a:effectLst/>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15000"/>
              </a:lnSpc>
              <a:buFont typeface="Wingdings" panose="05000000000000000000" pitchFamily="2" charset="2"/>
              <a:buChar char="Ø"/>
            </a:pPr>
            <a:r>
              <a:rPr lang="en-US" sz="2200" b="1" dirty="0">
                <a:latin typeface="Century Gothic" panose="020B0502020202020204" pitchFamily="34" charset="0"/>
                <a:ea typeface="Calibri" panose="020F0502020204030204" pitchFamily="34" charset="0"/>
                <a:cs typeface="Times New Roman" panose="02020603050405020304" pitchFamily="18" charset="0"/>
              </a:rPr>
              <a:t>Sensibilisation accrue </a:t>
            </a:r>
            <a:r>
              <a:rPr lang="en-US" sz="2200" dirty="0">
                <a:latin typeface="Century Gothic" panose="020B0502020202020204" pitchFamily="34" charset="0"/>
                <a:ea typeface="Calibri" panose="020F0502020204030204" pitchFamily="34" charset="0"/>
                <a:cs typeface="Times New Roman" panose="02020603050405020304" pitchFamily="18" charset="0"/>
              </a:rPr>
              <a:t>à la Stratégie de l'économie bleue africaine et au projet financé par l'Agence suédoise de </a:t>
            </a:r>
            <a:r>
              <a:rPr lang="en-US" sz="2200" dirty="0" err="1">
                <a:latin typeface="Century Gothic" panose="020B0502020202020204" pitchFamily="34" charset="0"/>
                <a:ea typeface="Calibri" panose="020F0502020204030204" pitchFamily="34" charset="0"/>
                <a:cs typeface="Times New Roman" panose="02020603050405020304" pitchFamily="18" charset="0"/>
              </a:rPr>
              <a:t>coopération</a:t>
            </a:r>
            <a:r>
              <a:rPr lang="en-US" sz="2200" dirty="0">
                <a:latin typeface="Century Gothic" panose="020B0502020202020204" pitchFamily="34" charset="0"/>
                <a:ea typeface="Calibri" panose="020F0502020204030204" pitchFamily="34" charset="0"/>
                <a:cs typeface="Times New Roman" panose="02020603050405020304" pitchFamily="18" charset="0"/>
              </a:rPr>
              <a:t> </a:t>
            </a:r>
            <a:r>
              <a:rPr lang="en-US" sz="2200" dirty="0" err="1">
                <a:latin typeface="Century Gothic" panose="020B0502020202020204" pitchFamily="34" charset="0"/>
                <a:ea typeface="Calibri" panose="020F0502020204030204" pitchFamily="34" charset="0"/>
                <a:cs typeface="Times New Roman" panose="02020603050405020304" pitchFamily="18" charset="0"/>
              </a:rPr>
              <a:t>internationale</a:t>
            </a:r>
            <a:r>
              <a:rPr lang="en-US" sz="2200" dirty="0">
                <a:latin typeface="Century Gothic" panose="020B0502020202020204" pitchFamily="34" charset="0"/>
                <a:ea typeface="Calibri" panose="020F0502020204030204" pitchFamily="34" charset="0"/>
                <a:cs typeface="Times New Roman" panose="02020603050405020304" pitchFamily="18" charset="0"/>
              </a:rPr>
              <a:t>;</a:t>
            </a:r>
            <a:endParaRPr lang="en-US" sz="22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Ø"/>
            </a:pPr>
            <a:r>
              <a:rPr lang="en-US" sz="2200" b="1" dirty="0">
                <a:effectLst/>
                <a:latin typeface="Century Gothic" panose="020B0502020202020204" pitchFamily="34" charset="0"/>
                <a:ea typeface="Calibri" panose="020F0502020204030204" pitchFamily="34" charset="0"/>
                <a:cs typeface="Times New Roman" panose="02020603050405020304" pitchFamily="18" charset="0"/>
              </a:rPr>
              <a:t>Sensibilisation des parties prenantes </a:t>
            </a:r>
            <a:r>
              <a:rPr lang="en-US" sz="2200" dirty="0">
                <a:effectLst/>
                <a:latin typeface="Century Gothic" panose="020B0502020202020204" pitchFamily="34" charset="0"/>
                <a:ea typeface="Calibri" panose="020F0502020204030204" pitchFamily="34" charset="0"/>
                <a:cs typeface="Times New Roman" panose="02020603050405020304" pitchFamily="18" charset="0"/>
              </a:rPr>
              <a:t>à la stratégie continentale de </a:t>
            </a:r>
            <a:r>
              <a:rPr lang="en-US" sz="2200" dirty="0" err="1">
                <a:effectLst/>
                <a:latin typeface="Century Gothic" panose="020B0502020202020204" pitchFamily="34" charset="0"/>
                <a:ea typeface="Calibri" panose="020F0502020204030204" pitchFamily="34" charset="0"/>
                <a:cs typeface="Times New Roman" panose="02020603050405020304" pitchFamily="18" charset="0"/>
              </a:rPr>
              <a:t>l’UA</a:t>
            </a:r>
            <a:r>
              <a:rPr lang="en-US" sz="2200" dirty="0">
                <a:effectLst/>
                <a:latin typeface="Century Gothic" panose="020B0502020202020204" pitchFamily="34" charset="0"/>
                <a:ea typeface="Calibri" panose="020F0502020204030204" pitchFamily="34" charset="0"/>
                <a:cs typeface="Times New Roman" panose="02020603050405020304" pitchFamily="18" charset="0"/>
              </a:rPr>
              <a:t>-BIRA sur l’intégration de la dimension de genre dans la conservation de la biodiversité aquatique et la gestion </a:t>
            </a:r>
            <a:r>
              <a:rPr lang="en-US" sz="2200" dirty="0" err="1">
                <a:effectLst/>
                <a:latin typeface="Century Gothic" panose="020B0502020202020204" pitchFamily="34" charset="0"/>
                <a:ea typeface="Calibri" panose="020F0502020204030204" pitchFamily="34" charset="0"/>
                <a:cs typeface="Times New Roman" panose="02020603050405020304" pitchFamily="18" charset="0"/>
              </a:rPr>
              <a:t>environnementale</a:t>
            </a:r>
            <a:r>
              <a:rPr lang="en-US" sz="22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GH" sz="22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717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0B5E4-1AEA-6F1C-95D6-281E742F4A6F}"/>
              </a:ext>
            </a:extLst>
          </p:cNvPr>
          <p:cNvSpPr>
            <a:spLocks noGrp="1"/>
          </p:cNvSpPr>
          <p:nvPr>
            <p:ph type="title"/>
          </p:nvPr>
        </p:nvSpPr>
        <p:spPr>
          <a:xfrm>
            <a:off x="609600" y="274638"/>
            <a:ext cx="10972800" cy="563562"/>
          </a:xfrm>
        </p:spPr>
        <p:txBody>
          <a:bodyPr>
            <a:normAutofit fontScale="90000"/>
          </a:bodyPr>
          <a:lstStyle/>
          <a:p>
            <a:r>
              <a:rPr lang="en-KE" sz="3200" dirty="0">
                <a:latin typeface="Century Gothic" panose="020B0502020202020204" pitchFamily="34" charset="0"/>
              </a:rPr>
              <a:t>Résultats escomptés de l'atelier</a:t>
            </a:r>
          </a:p>
        </p:txBody>
      </p:sp>
      <p:sp>
        <p:nvSpPr>
          <p:cNvPr id="7" name="Content Placeholder 6">
            <a:extLst>
              <a:ext uri="{FF2B5EF4-FFF2-40B4-BE49-F238E27FC236}">
                <a16:creationId xmlns:a16="http://schemas.microsoft.com/office/drawing/2014/main" id="{2BA28B5B-249D-8DE1-4559-41FDE9D873BF}"/>
              </a:ext>
            </a:extLst>
          </p:cNvPr>
          <p:cNvSpPr txBox="1">
            <a:spLocks noGrp="1"/>
          </p:cNvSpPr>
          <p:nvPr>
            <p:ph idx="1"/>
          </p:nvPr>
        </p:nvSpPr>
        <p:spPr>
          <a:xfrm>
            <a:off x="1134368" y="1090091"/>
            <a:ext cx="10885210" cy="4171655"/>
          </a:xfrm>
          <a:prstGeom prst="rect">
            <a:avLst/>
          </a:prstGeom>
          <a:solidFill>
            <a:schemeClr val="bg1"/>
          </a:solidFill>
        </p:spPr>
        <p:txBody>
          <a:bodyPr wrap="square">
            <a:spAutoFit/>
          </a:bodyPr>
          <a:lstStyle/>
          <a:p>
            <a:pPr>
              <a:lnSpc>
                <a:spcPct val="107000"/>
              </a:lnSpc>
              <a:spcAft>
                <a:spcPts val="800"/>
              </a:spcAft>
            </a:pPr>
            <a:r>
              <a:rPr lang="en-US" sz="2400" dirty="0">
                <a:effectLst/>
                <a:latin typeface="Century Gothic" panose="020B0502020202020204" pitchFamily="34" charset="0"/>
                <a:ea typeface="Calibri" panose="020F0502020204030204" pitchFamily="34" charset="0"/>
                <a:cs typeface="Times New Roman" panose="02020603050405020304" pitchFamily="18" charset="0"/>
              </a:rPr>
              <a:t>Plus précisément, l'atelier permettra d'atteindre les </a:t>
            </a:r>
            <a:r>
              <a:rPr lang="en-US" sz="2400" dirty="0">
                <a:latin typeface="Century Gothic" panose="020B0502020202020204" pitchFamily="34" charset="0"/>
                <a:ea typeface="Calibri" panose="020F0502020204030204" pitchFamily="34" charset="0"/>
                <a:cs typeface="Times New Roman" panose="02020603050405020304" pitchFamily="18" charset="0"/>
              </a:rPr>
              <a:t>résultats</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suivants :</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Ø"/>
            </a:pPr>
            <a:r>
              <a:rPr lang="en-US" sz="2400" b="1" dirty="0">
                <a:effectLst/>
                <a:latin typeface="Century Gothic" panose="020B0502020202020204" pitchFamily="34" charset="0"/>
                <a:ea typeface="Calibri" panose="020F0502020204030204" pitchFamily="34" charset="0"/>
                <a:cs typeface="Times New Roman" panose="02020603050405020304" pitchFamily="18" charset="0"/>
              </a:rPr>
              <a:t>Les questions et actions prioritaires </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pour renforcer le rôle des femmes dans la biodiversité aquatique et la gestion de l'environnement en </a:t>
            </a:r>
            <a:r>
              <a:rPr lang="en-US" sz="2400" dirty="0">
                <a:latin typeface="Century Gothic" panose="020B0502020202020204" pitchFamily="34" charset="0"/>
                <a:ea typeface="Calibri" panose="020F0502020204030204" pitchFamily="34" charset="0"/>
                <a:cs typeface="Times New Roman" panose="02020603050405020304" pitchFamily="18" charset="0"/>
              </a:rPr>
              <a:t>Côte d'Ivoire ont été identifiées </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Ø"/>
            </a:pPr>
            <a:r>
              <a:rPr lang="en-US" sz="2400" dirty="0">
                <a:latin typeface="Century Gothic" panose="020B0502020202020204" pitchFamily="34" charset="0"/>
                <a:ea typeface="Calibri" panose="020F0502020204030204" pitchFamily="34" charset="0"/>
                <a:cs typeface="Times New Roman" panose="02020603050405020304" pitchFamily="18" charset="0"/>
              </a:rPr>
              <a:t>Une </a:t>
            </a:r>
            <a:r>
              <a:rPr lang="en-US" sz="2400" b="1" dirty="0">
                <a:effectLst/>
                <a:latin typeface="Century Gothic" panose="020B0502020202020204" pitchFamily="34" charset="0"/>
                <a:ea typeface="Calibri" panose="020F0502020204030204" pitchFamily="34" charset="0"/>
                <a:cs typeface="Times New Roman" panose="02020603050405020304" pitchFamily="18" charset="0"/>
              </a:rPr>
              <a:t>stratégie nationale </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pour renforcer le rôle des femmes et des jeunes dans la conservation inclusive de la biodiversité aquatique et la gestion intégrée en </a:t>
            </a:r>
            <a:r>
              <a:rPr lang="en-US" sz="2400" dirty="0">
                <a:latin typeface="Century Gothic" panose="020B0502020202020204" pitchFamily="34" charset="0"/>
                <a:ea typeface="Calibri" panose="020F0502020204030204" pitchFamily="34" charset="0"/>
                <a:cs typeface="Times New Roman" panose="02020603050405020304" pitchFamily="18" charset="0"/>
              </a:rPr>
              <a:t>Côte d'Ivoire a été élaborée </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a:t>
            </a:r>
          </a:p>
          <a:p>
            <a:pPr marL="342900" lvl="0" indent="-342900" algn="just">
              <a:lnSpc>
                <a:spcPct val="115000"/>
              </a:lnSpc>
              <a:spcAft>
                <a:spcPts val="800"/>
              </a:spcAft>
              <a:buFont typeface="Wingdings" panose="05000000000000000000" pitchFamily="2" charset="2"/>
              <a:buChar char="Ø"/>
            </a:pP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Adoption du </a:t>
            </a:r>
            <a:r>
              <a:rPr lang="en-US" sz="2400" b="1" dirty="0">
                <a:effectLst/>
                <a:latin typeface="Century Gothic" panose="020B0502020202020204" pitchFamily="34" charset="0"/>
                <a:ea typeface="Calibri" panose="020F0502020204030204" pitchFamily="34" charset="0"/>
                <a:cs typeface="Times New Roman" panose="02020603050405020304" pitchFamily="18" charset="0"/>
              </a:rPr>
              <a:t>communiqué</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des </a:t>
            </a:r>
            <a:r>
              <a:rPr lang="en-US" sz="2400" b="1" dirty="0">
                <a:effectLst/>
                <a:latin typeface="Century Gothic" panose="020B0502020202020204" pitchFamily="34" charset="0"/>
                <a:ea typeface="Calibri" panose="020F0502020204030204" pitchFamily="34" charset="0"/>
                <a:cs typeface="Times New Roman" panose="02020603050405020304" pitchFamily="18" charset="0"/>
              </a:rPr>
              <a:t>résultats</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ou des </a:t>
            </a:r>
            <a:r>
              <a:rPr lang="en-US" sz="2400" b="1" dirty="0">
                <a:effectLst/>
                <a:latin typeface="Century Gothic" panose="020B0502020202020204" pitchFamily="34" charset="0"/>
                <a:ea typeface="Calibri" panose="020F0502020204030204" pitchFamily="34" charset="0"/>
                <a:cs typeface="Times New Roman" panose="02020603050405020304" pitchFamily="18" charset="0"/>
              </a:rPr>
              <a:t>recommandations</a:t>
            </a:r>
            <a:r>
              <a:rPr lang="en-US" sz="2400" dirty="0">
                <a:effectLst/>
                <a:latin typeface="Century Gothic" panose="020B0502020202020204" pitchFamily="34" charset="0"/>
                <a:ea typeface="Calibri" panose="020F0502020204030204" pitchFamily="34" charset="0"/>
                <a:cs typeface="Times New Roman" panose="02020603050405020304" pitchFamily="18" charset="0"/>
              </a:rPr>
              <a:t> pour la suite des travaux. </a:t>
            </a:r>
            <a:endParaRPr lang="en-GH" sz="24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721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974B9E11-95FE-493F-9357-38D664B7B610}"/>
              </a:ext>
            </a:extLst>
          </p:cNvPr>
          <p:cNvSpPr>
            <a:spLocks noGrp="1"/>
          </p:cNvSpPr>
          <p:nvPr>
            <p:ph type="title"/>
          </p:nvPr>
        </p:nvSpPr>
        <p:spPr>
          <a:xfrm>
            <a:off x="1309036" y="0"/>
            <a:ext cx="9259503" cy="1186632"/>
          </a:xfrm>
        </p:spPr>
        <p:txBody>
          <a:bodyPr>
            <a:normAutofit/>
          </a:bodyPr>
          <a:lstStyle/>
          <a:p>
            <a:pPr algn="l"/>
            <a:r>
              <a:rPr lang="en-US" sz="3200" dirty="0">
                <a:latin typeface="Century Gothic" panose="020B0502020202020204" pitchFamily="34" charset="0"/>
              </a:rPr>
              <a:t>Format de l'atelier</a:t>
            </a:r>
            <a:endParaRPr lang="en-GH" sz="3200" dirty="0">
              <a:latin typeface="Century Gothic" panose="020B0502020202020204" pitchFamily="34" charset="0"/>
            </a:endParaRPr>
          </a:p>
        </p:txBody>
      </p:sp>
      <p:pic>
        <p:nvPicPr>
          <p:cNvPr id="21" name="Picture 20">
            <a:extLst>
              <a:ext uri="{FF2B5EF4-FFF2-40B4-BE49-F238E27FC236}">
                <a16:creationId xmlns:a16="http://schemas.microsoft.com/office/drawing/2014/main" id="{D1085EC6-03B6-45DD-8ECF-8FE4AC1E083C}"/>
              </a:ext>
            </a:extLst>
          </p:cNvPr>
          <p:cNvPicPr>
            <a:picLocks noChangeAspect="1"/>
          </p:cNvPicPr>
          <p:nvPr/>
        </p:nvPicPr>
        <p:blipFill rotWithShape="1">
          <a:blip r:embed="rId2"/>
          <a:srcRect b="7778"/>
          <a:stretch/>
        </p:blipFill>
        <p:spPr>
          <a:xfrm>
            <a:off x="1132900" y="1599500"/>
            <a:ext cx="986870" cy="982923"/>
          </a:xfrm>
          <a:prstGeom prst="rect">
            <a:avLst/>
          </a:prstGeom>
        </p:spPr>
      </p:pic>
      <p:pic>
        <p:nvPicPr>
          <p:cNvPr id="22" name="Picture 21">
            <a:extLst>
              <a:ext uri="{FF2B5EF4-FFF2-40B4-BE49-F238E27FC236}">
                <a16:creationId xmlns:a16="http://schemas.microsoft.com/office/drawing/2014/main" id="{191CDA12-090F-4C87-B834-39028FBC2A53}"/>
              </a:ext>
            </a:extLst>
          </p:cNvPr>
          <p:cNvPicPr>
            <a:picLocks noChangeAspect="1"/>
          </p:cNvPicPr>
          <p:nvPr/>
        </p:nvPicPr>
        <p:blipFill rotWithShape="1">
          <a:blip r:embed="rId3"/>
          <a:srcRect l="19231" t="21364" r="19231" b="27207"/>
          <a:stretch/>
        </p:blipFill>
        <p:spPr>
          <a:xfrm>
            <a:off x="3817712" y="1630610"/>
            <a:ext cx="924403" cy="920705"/>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 name="Picture 22">
            <a:extLst>
              <a:ext uri="{FF2B5EF4-FFF2-40B4-BE49-F238E27FC236}">
                <a16:creationId xmlns:a16="http://schemas.microsoft.com/office/drawing/2014/main" id="{F64D36C4-E27D-4D24-B0E5-D26E12E2342D}"/>
              </a:ext>
            </a:extLst>
          </p:cNvPr>
          <p:cNvPicPr>
            <a:picLocks noChangeAspect="1"/>
          </p:cNvPicPr>
          <p:nvPr/>
        </p:nvPicPr>
        <p:blipFill>
          <a:blip r:embed="rId4"/>
          <a:stretch>
            <a:fillRect/>
          </a:stretch>
        </p:blipFill>
        <p:spPr>
          <a:xfrm>
            <a:off x="6503959" y="1599500"/>
            <a:ext cx="920705" cy="920705"/>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4" name="Rectangle: Rounded Corners 23">
            <a:extLst>
              <a:ext uri="{FF2B5EF4-FFF2-40B4-BE49-F238E27FC236}">
                <a16:creationId xmlns:a16="http://schemas.microsoft.com/office/drawing/2014/main" id="{994E3EBF-C8B5-4891-BAFD-EEE2D3290C37}"/>
              </a:ext>
            </a:extLst>
          </p:cNvPr>
          <p:cNvSpPr/>
          <p:nvPr/>
        </p:nvSpPr>
        <p:spPr>
          <a:xfrm>
            <a:off x="1412770" y="2372626"/>
            <a:ext cx="2404942" cy="2955047"/>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Présentations techniques</a:t>
            </a:r>
            <a:endParaRPr lang="en-GH" sz="2800" dirty="0">
              <a:solidFill>
                <a:schemeClr val="tx1"/>
              </a:solidFill>
            </a:endParaRPr>
          </a:p>
        </p:txBody>
      </p:sp>
      <p:sp>
        <p:nvSpPr>
          <p:cNvPr id="25" name="Rectangle: Rounded Corners 24">
            <a:extLst>
              <a:ext uri="{FF2B5EF4-FFF2-40B4-BE49-F238E27FC236}">
                <a16:creationId xmlns:a16="http://schemas.microsoft.com/office/drawing/2014/main" id="{CB697BAB-21F3-4ED3-88CB-B29CA1A85A5E}"/>
              </a:ext>
            </a:extLst>
          </p:cNvPr>
          <p:cNvSpPr/>
          <p:nvPr/>
        </p:nvSpPr>
        <p:spPr>
          <a:xfrm>
            <a:off x="4141195" y="2372626"/>
            <a:ext cx="2450285" cy="295504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Discussions de groupe </a:t>
            </a:r>
            <a:r>
              <a:rPr lang="en-US" sz="2000" dirty="0">
                <a:solidFill>
                  <a:schemeClr val="tx1"/>
                </a:solidFill>
              </a:rPr>
              <a:t>(identification des problèmes/lacunes et actions)</a:t>
            </a:r>
            <a:endParaRPr lang="en-GH" sz="2800" dirty="0">
              <a:solidFill>
                <a:schemeClr val="tx1"/>
              </a:solidFill>
            </a:endParaRPr>
          </a:p>
        </p:txBody>
      </p:sp>
      <p:sp>
        <p:nvSpPr>
          <p:cNvPr id="26" name="Rectangle: Rounded Corners 25">
            <a:extLst>
              <a:ext uri="{FF2B5EF4-FFF2-40B4-BE49-F238E27FC236}">
                <a16:creationId xmlns:a16="http://schemas.microsoft.com/office/drawing/2014/main" id="{D17F1DDD-AAE1-410F-A1C9-909FE4A29D01}"/>
              </a:ext>
            </a:extLst>
          </p:cNvPr>
          <p:cNvSpPr/>
          <p:nvPr/>
        </p:nvSpPr>
        <p:spPr>
          <a:xfrm>
            <a:off x="6869704" y="2372626"/>
            <a:ext cx="2417305" cy="295504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Présentations de groupe</a:t>
            </a:r>
            <a:endParaRPr lang="en-GH" sz="2800" dirty="0">
              <a:solidFill>
                <a:schemeClr val="tx1"/>
              </a:solidFill>
            </a:endParaRPr>
          </a:p>
        </p:txBody>
      </p:sp>
      <p:pic>
        <p:nvPicPr>
          <p:cNvPr id="30" name="Picture 29">
            <a:extLst>
              <a:ext uri="{FF2B5EF4-FFF2-40B4-BE49-F238E27FC236}">
                <a16:creationId xmlns:a16="http://schemas.microsoft.com/office/drawing/2014/main" id="{B5F0D4DE-1584-4E78-B421-805D33BD1070}"/>
              </a:ext>
            </a:extLst>
          </p:cNvPr>
          <p:cNvPicPr>
            <a:picLocks noChangeAspect="1"/>
          </p:cNvPicPr>
          <p:nvPr/>
        </p:nvPicPr>
        <p:blipFill>
          <a:blip r:embed="rId5"/>
          <a:stretch>
            <a:fillRect/>
          </a:stretch>
        </p:blipFill>
        <p:spPr>
          <a:xfrm>
            <a:off x="9186508" y="1630610"/>
            <a:ext cx="920705" cy="920705"/>
          </a:xfrm>
          <a:prstGeom prst="ellipse">
            <a:avLst/>
          </a:prstGeom>
          <a:ln w="57150" cap="rnd">
            <a:solidFill>
              <a:srgbClr val="0070C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7" name="Rectangle: Rounded Corners 26">
            <a:extLst>
              <a:ext uri="{FF2B5EF4-FFF2-40B4-BE49-F238E27FC236}">
                <a16:creationId xmlns:a16="http://schemas.microsoft.com/office/drawing/2014/main" id="{4C7ADE3E-71E0-4210-8389-AC40EFF8BB80}"/>
              </a:ext>
            </a:extLst>
          </p:cNvPr>
          <p:cNvSpPr/>
          <p:nvPr/>
        </p:nvSpPr>
        <p:spPr>
          <a:xfrm>
            <a:off x="9555388" y="2372626"/>
            <a:ext cx="2362200" cy="2955047"/>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Projet de stratégie nationale</a:t>
            </a:r>
            <a:endParaRPr lang="en-GH" sz="3600" dirty="0">
              <a:solidFill>
                <a:schemeClr val="tx1"/>
              </a:solidFill>
            </a:endParaRPr>
          </a:p>
        </p:txBody>
      </p:sp>
    </p:spTree>
    <p:extLst>
      <p:ext uri="{BB962C8B-B14F-4D97-AF65-F5344CB8AC3E}">
        <p14:creationId xmlns:p14="http://schemas.microsoft.com/office/powerpoint/2010/main" val="2282446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981200" y="152400"/>
            <a:ext cx="8229600" cy="487362"/>
          </a:xfrm>
        </p:spPr>
        <p:txBody>
          <a:bodyPr>
            <a:noAutofit/>
          </a:bodyPr>
          <a:lstStyle/>
          <a:p>
            <a:pPr algn="ctr" eaLnBrk="1" hangingPunct="1">
              <a:defRPr/>
            </a:pPr>
            <a:r>
              <a:rPr lang="en-US" sz="88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Merci</a:t>
            </a:r>
          </a:p>
        </p:txBody>
      </p:sp>
      <p:sp>
        <p:nvSpPr>
          <p:cNvPr id="5" name="Title 1"/>
          <p:cNvSpPr txBox="1">
            <a:spLocks/>
          </p:cNvSpPr>
          <p:nvPr/>
        </p:nvSpPr>
        <p:spPr bwMode="auto">
          <a:xfrm>
            <a:off x="1524000" y="5562600"/>
            <a:ext cx="9144000" cy="387350"/>
          </a:xfrm>
          <a:prstGeom prst="rect">
            <a:avLst/>
          </a:prstGeom>
          <a:noFill/>
          <a:ln w="9525">
            <a:noFill/>
            <a:miter lim="800000"/>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AU-IBAR : Assurer le leadership dans 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développement des ressources animales pour l'Afrique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2408</TotalTime>
  <Words>1229</Words>
  <Application>Microsoft Office PowerPoint</Application>
  <PresentationFormat>Widescreen</PresentationFormat>
  <Paragraphs>92</Paragraphs>
  <Slides>16</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Bauhaus 93</vt:lpstr>
      <vt:lpstr>Bookman Old Style</vt:lpstr>
      <vt:lpstr>Calibri</vt:lpstr>
      <vt:lpstr>Century Gothic</vt:lpstr>
      <vt:lpstr>Gill Sans MT</vt:lpstr>
      <vt:lpstr>Times New Roman</vt:lpstr>
      <vt:lpstr>Wingdings</vt:lpstr>
      <vt:lpstr>1_Office Theme</vt:lpstr>
      <vt:lpstr>2_Office Theme</vt:lpstr>
      <vt:lpstr>  </vt:lpstr>
      <vt:lpstr>Contexte</vt:lpstr>
      <vt:lpstr>PowerPoint Presentation</vt:lpstr>
      <vt:lpstr>PowerPoint Presentation</vt:lpstr>
      <vt:lpstr>PowerPoint Presentation</vt:lpstr>
      <vt:lpstr>PowerPoint Presentation</vt:lpstr>
      <vt:lpstr>Aperçu de l'objectif stratégique 4 </vt:lpstr>
      <vt:lpstr>Résumé des activités au titre de l'objectif stratégique 4 </vt:lpstr>
      <vt:lpstr>Appui aux États membres de l'UA</vt:lpstr>
      <vt:lpstr>Appui aux États membres de l'UA</vt:lpstr>
      <vt:lpstr>Objectifs de l'atelier consultatif national </vt:lpstr>
      <vt:lpstr>Objectifs de l'atelier consultatif national </vt:lpstr>
      <vt:lpstr>Résultats escomptés de l'atelier</vt:lpstr>
      <vt:lpstr>Résultats escomptés de l'atelier</vt:lpstr>
      <vt:lpstr>Format de l'atelier</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Mokenye</dc:creator>
  <cp:lastModifiedBy>Philippe Patinde Ouedraogo</cp:lastModifiedBy>
  <cp:revision>62</cp:revision>
  <dcterms:created xsi:type="dcterms:W3CDTF">2023-03-17T07:31:01Z</dcterms:created>
  <dcterms:modified xsi:type="dcterms:W3CDTF">2024-05-22T01:50:16Z</dcterms:modified>
</cp:coreProperties>
</file>